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2.jpg" ContentType="image/jpeg"/>
  <Override PartName="/ppt/media/image25.jpg" ContentType="image/jpeg"/>
  <Override PartName="/ppt/media/image28.jpg" ContentType="image/jpeg"/>
  <Override PartName="/ppt/media/image30.jpg" ContentType="image/jpeg"/>
  <Override PartName="/ppt/media/image35.jpg" ContentType="image/jpeg"/>
  <Override PartName="/ppt/media/image37.jpg" ContentType="image/jpeg"/>
  <Override PartName="/ppt/media/image42.jpg" ContentType="image/jpeg"/>
  <Override PartName="/ppt/media/image45.jpg" ContentType="image/jpeg"/>
  <Override PartName="/ppt/media/image46.jpg" ContentType="image/jpeg"/>
  <Override PartName="/ppt/media/image47.jpg" ContentType="image/jpeg"/>
  <Override PartName="/ppt/media/image48.jpg" ContentType="image/jpeg"/>
  <Override PartName="/ppt/media/image49.jpg" ContentType="image/jpeg"/>
  <Override PartName="/ppt/media/image50.jpg" ContentType="image/jpeg"/>
  <Override PartName="/ppt/media/image51.jpg" ContentType="image/jpeg"/>
  <Override PartName="/ppt/media/image52.jpg" ContentType="image/jpeg"/>
  <Override PartName="/ppt/media/image53.jpg" ContentType="image/jpeg"/>
  <Override PartName="/ppt/media/image54.jpg" ContentType="image/jpeg"/>
  <Override PartName="/ppt/media/image56.jpg" ContentType="image/jpeg"/>
  <Override PartName="/ppt/media/image57.jpg" ContentType="image/jpeg"/>
  <Override PartName="/ppt/media/image5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3" r:id="rId6"/>
    <p:sldId id="276" r:id="rId7"/>
    <p:sldId id="277" r:id="rId8"/>
    <p:sldId id="264" r:id="rId9"/>
    <p:sldId id="269" r:id="rId10"/>
    <p:sldId id="268" r:id="rId11"/>
    <p:sldId id="270" r:id="rId12"/>
    <p:sldId id="271" r:id="rId13"/>
    <p:sldId id="272" r:id="rId14"/>
    <p:sldId id="275" r:id="rId15"/>
    <p:sldId id="278" r:id="rId16"/>
    <p:sldId id="279" r:id="rId17"/>
    <p:sldId id="280" r:id="rId18"/>
    <p:sldId id="281" r:id="rId19"/>
    <p:sldId id="273" r:id="rId20"/>
    <p:sldId id="274" r:id="rId21"/>
    <p:sldId id="260" r:id="rId22"/>
    <p:sldId id="285" r:id="rId23"/>
    <p:sldId id="286" r:id="rId24"/>
    <p:sldId id="287" r:id="rId25"/>
    <p:sldId id="283" r:id="rId26"/>
    <p:sldId id="292" r:id="rId27"/>
    <p:sldId id="291" r:id="rId28"/>
    <p:sldId id="294" r:id="rId29"/>
    <p:sldId id="295" r:id="rId30"/>
    <p:sldId id="308" r:id="rId31"/>
    <p:sldId id="319" r:id="rId32"/>
    <p:sldId id="320" r:id="rId33"/>
    <p:sldId id="321" r:id="rId34"/>
    <p:sldId id="318" r:id="rId35"/>
    <p:sldId id="322" r:id="rId36"/>
    <p:sldId id="323" r:id="rId37"/>
    <p:sldId id="324" r:id="rId38"/>
    <p:sldId id="331" r:id="rId39"/>
    <p:sldId id="297" r:id="rId40"/>
    <p:sldId id="300" r:id="rId41"/>
    <p:sldId id="298" r:id="rId42"/>
    <p:sldId id="326" r:id="rId43"/>
    <p:sldId id="327" r:id="rId44"/>
    <p:sldId id="332" r:id="rId45"/>
    <p:sldId id="329" r:id="rId46"/>
    <p:sldId id="339" r:id="rId47"/>
    <p:sldId id="333" r:id="rId48"/>
    <p:sldId id="334" r:id="rId49"/>
    <p:sldId id="315" r:id="rId50"/>
    <p:sldId id="336" r:id="rId51"/>
    <p:sldId id="337" r:id="rId52"/>
    <p:sldId id="312" r:id="rId53"/>
    <p:sldId id="335" r:id="rId54"/>
    <p:sldId id="311" r:id="rId55"/>
    <p:sldId id="310" r:id="rId56"/>
    <p:sldId id="314" r:id="rId57"/>
    <p:sldId id="338" r:id="rId58"/>
    <p:sldId id="301" r:id="rId59"/>
    <p:sldId id="30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7D71F8-1807-4FA0-B88E-D2CAB4E2E10A}"/>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endParaRPr lang="en-US"/>
          </a:p>
        </p:txBody>
      </p:sp>
      <p:sp>
        <p:nvSpPr>
          <p:cNvPr id="3" name="Undertitel 2">
            <a:extLst>
              <a:ext uri="{FF2B5EF4-FFF2-40B4-BE49-F238E27FC236}">
                <a16:creationId xmlns:a16="http://schemas.microsoft.com/office/drawing/2014/main" id="{BF70C15A-8107-4A44-A0FD-5EEE5EB058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a:p>
        </p:txBody>
      </p:sp>
      <p:sp>
        <p:nvSpPr>
          <p:cNvPr id="4" name="Pladsholder til dato 3">
            <a:extLst>
              <a:ext uri="{FF2B5EF4-FFF2-40B4-BE49-F238E27FC236}">
                <a16:creationId xmlns:a16="http://schemas.microsoft.com/office/drawing/2014/main" id="{8921BEF0-EDB4-4673-9B59-C8FBB0F60F25}"/>
              </a:ext>
            </a:extLst>
          </p:cNvPr>
          <p:cNvSpPr>
            <a:spLocks noGrp="1"/>
          </p:cNvSpPr>
          <p:nvPr>
            <p:ph type="dt" sz="half" idx="10"/>
          </p:nvPr>
        </p:nvSpPr>
        <p:spPr/>
        <p:txBody>
          <a:bodyPr/>
          <a:lstStyle/>
          <a:p>
            <a:fld id="{CC9C3DFA-F581-4C52-AF2F-55131ECDF671}" type="datetimeFigureOut">
              <a:rPr lang="en-US" smtClean="0"/>
              <a:t>2/18/2020</a:t>
            </a:fld>
            <a:endParaRPr lang="en-US"/>
          </a:p>
        </p:txBody>
      </p:sp>
      <p:sp>
        <p:nvSpPr>
          <p:cNvPr id="5" name="Pladsholder til sidefod 4">
            <a:extLst>
              <a:ext uri="{FF2B5EF4-FFF2-40B4-BE49-F238E27FC236}">
                <a16:creationId xmlns:a16="http://schemas.microsoft.com/office/drawing/2014/main" id="{3E54DFB0-950E-49FC-AE76-1110AE5FFD7C}"/>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5ACE2F76-A933-4B68-9D2C-EB966A5CFBD4}"/>
              </a:ext>
            </a:extLst>
          </p:cNvPr>
          <p:cNvSpPr>
            <a:spLocks noGrp="1"/>
          </p:cNvSpPr>
          <p:nvPr>
            <p:ph type="sldNum" sz="quarter" idx="12"/>
          </p:nvPr>
        </p:nvSpPr>
        <p:spPr/>
        <p:txBody>
          <a:bodyPr/>
          <a:lstStyle/>
          <a:p>
            <a:fld id="{70F124AB-C707-4695-A6E0-BF8EC4092400}" type="slidenum">
              <a:rPr lang="en-US" smtClean="0"/>
              <a:t>‹nr.›</a:t>
            </a:fld>
            <a:endParaRPr lang="en-US"/>
          </a:p>
        </p:txBody>
      </p:sp>
    </p:spTree>
    <p:extLst>
      <p:ext uri="{BB962C8B-B14F-4D97-AF65-F5344CB8AC3E}">
        <p14:creationId xmlns:p14="http://schemas.microsoft.com/office/powerpoint/2010/main" val="132641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39B2B-5581-4C06-A494-513D272B3618}"/>
              </a:ext>
            </a:extLst>
          </p:cNvPr>
          <p:cNvSpPr>
            <a:spLocks noGrp="1"/>
          </p:cNvSpPr>
          <p:nvPr>
            <p:ph type="title"/>
          </p:nvPr>
        </p:nvSpPr>
        <p:spPr/>
        <p:txBody>
          <a:bodyPr/>
          <a:lstStyle/>
          <a:p>
            <a:r>
              <a:rPr lang="da-DK"/>
              <a:t>Klik for at redigere titeltypografien i masteren</a:t>
            </a:r>
            <a:endParaRPr lang="en-US"/>
          </a:p>
        </p:txBody>
      </p:sp>
      <p:sp>
        <p:nvSpPr>
          <p:cNvPr id="3" name="Pladsholder til lodret titel 2">
            <a:extLst>
              <a:ext uri="{FF2B5EF4-FFF2-40B4-BE49-F238E27FC236}">
                <a16:creationId xmlns:a16="http://schemas.microsoft.com/office/drawing/2014/main" id="{CD188EF2-C760-433E-94C2-E27C0BF281DB}"/>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10D0135E-9DDA-4F4B-9586-BF9D44355FE1}"/>
              </a:ext>
            </a:extLst>
          </p:cNvPr>
          <p:cNvSpPr>
            <a:spLocks noGrp="1"/>
          </p:cNvSpPr>
          <p:nvPr>
            <p:ph type="dt" sz="half" idx="10"/>
          </p:nvPr>
        </p:nvSpPr>
        <p:spPr/>
        <p:txBody>
          <a:bodyPr/>
          <a:lstStyle/>
          <a:p>
            <a:fld id="{CC9C3DFA-F581-4C52-AF2F-55131ECDF671}" type="datetimeFigureOut">
              <a:rPr lang="en-US" smtClean="0"/>
              <a:t>2/18/2020</a:t>
            </a:fld>
            <a:endParaRPr lang="en-US"/>
          </a:p>
        </p:txBody>
      </p:sp>
      <p:sp>
        <p:nvSpPr>
          <p:cNvPr id="5" name="Pladsholder til sidefod 4">
            <a:extLst>
              <a:ext uri="{FF2B5EF4-FFF2-40B4-BE49-F238E27FC236}">
                <a16:creationId xmlns:a16="http://schemas.microsoft.com/office/drawing/2014/main" id="{83DFB64E-5EA4-4DEC-81F9-D5E8226D5F7D}"/>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28B5744A-E88C-43F6-9ED4-5DA6156897AB}"/>
              </a:ext>
            </a:extLst>
          </p:cNvPr>
          <p:cNvSpPr>
            <a:spLocks noGrp="1"/>
          </p:cNvSpPr>
          <p:nvPr>
            <p:ph type="sldNum" sz="quarter" idx="12"/>
          </p:nvPr>
        </p:nvSpPr>
        <p:spPr/>
        <p:txBody>
          <a:bodyPr/>
          <a:lstStyle/>
          <a:p>
            <a:fld id="{70F124AB-C707-4695-A6E0-BF8EC4092400}" type="slidenum">
              <a:rPr lang="en-US" smtClean="0"/>
              <a:t>‹nr.›</a:t>
            </a:fld>
            <a:endParaRPr lang="en-US"/>
          </a:p>
        </p:txBody>
      </p:sp>
    </p:spTree>
    <p:extLst>
      <p:ext uri="{BB962C8B-B14F-4D97-AF65-F5344CB8AC3E}">
        <p14:creationId xmlns:p14="http://schemas.microsoft.com/office/powerpoint/2010/main" val="2740244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4AFF3170-933C-462F-A6E5-2BF981E24CD3}"/>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endParaRPr lang="en-US"/>
          </a:p>
        </p:txBody>
      </p:sp>
      <p:sp>
        <p:nvSpPr>
          <p:cNvPr id="3" name="Pladsholder til lodret titel 2">
            <a:extLst>
              <a:ext uri="{FF2B5EF4-FFF2-40B4-BE49-F238E27FC236}">
                <a16:creationId xmlns:a16="http://schemas.microsoft.com/office/drawing/2014/main" id="{64E17C3A-4929-478A-863C-885F92224694}"/>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6604711B-FDED-42D9-B6DD-4AF17B9D78DB}"/>
              </a:ext>
            </a:extLst>
          </p:cNvPr>
          <p:cNvSpPr>
            <a:spLocks noGrp="1"/>
          </p:cNvSpPr>
          <p:nvPr>
            <p:ph type="dt" sz="half" idx="10"/>
          </p:nvPr>
        </p:nvSpPr>
        <p:spPr/>
        <p:txBody>
          <a:bodyPr/>
          <a:lstStyle/>
          <a:p>
            <a:fld id="{CC9C3DFA-F581-4C52-AF2F-55131ECDF671}" type="datetimeFigureOut">
              <a:rPr lang="en-US" smtClean="0"/>
              <a:t>2/18/2020</a:t>
            </a:fld>
            <a:endParaRPr lang="en-US"/>
          </a:p>
        </p:txBody>
      </p:sp>
      <p:sp>
        <p:nvSpPr>
          <p:cNvPr id="5" name="Pladsholder til sidefod 4">
            <a:extLst>
              <a:ext uri="{FF2B5EF4-FFF2-40B4-BE49-F238E27FC236}">
                <a16:creationId xmlns:a16="http://schemas.microsoft.com/office/drawing/2014/main" id="{68F7351A-6AA2-4365-BA8C-3885E7E23B6C}"/>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F6C1A465-6184-4A22-8A3D-09C5A40760BC}"/>
              </a:ext>
            </a:extLst>
          </p:cNvPr>
          <p:cNvSpPr>
            <a:spLocks noGrp="1"/>
          </p:cNvSpPr>
          <p:nvPr>
            <p:ph type="sldNum" sz="quarter" idx="12"/>
          </p:nvPr>
        </p:nvSpPr>
        <p:spPr/>
        <p:txBody>
          <a:bodyPr/>
          <a:lstStyle/>
          <a:p>
            <a:fld id="{70F124AB-C707-4695-A6E0-BF8EC4092400}" type="slidenum">
              <a:rPr lang="en-US" smtClean="0"/>
              <a:t>‹nr.›</a:t>
            </a:fld>
            <a:endParaRPr lang="en-US"/>
          </a:p>
        </p:txBody>
      </p:sp>
    </p:spTree>
    <p:extLst>
      <p:ext uri="{BB962C8B-B14F-4D97-AF65-F5344CB8AC3E}">
        <p14:creationId xmlns:p14="http://schemas.microsoft.com/office/powerpoint/2010/main" val="173366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F37CF-48C6-4113-83A9-4670E02B53BF}"/>
              </a:ext>
            </a:extLst>
          </p:cNvPr>
          <p:cNvSpPr>
            <a:spLocks noGrp="1"/>
          </p:cNvSpPr>
          <p:nvPr>
            <p:ph type="title"/>
          </p:nvPr>
        </p:nvSpPr>
        <p:spPr/>
        <p:txBody>
          <a:body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5B8FCFE2-8DAC-4C17-A27A-4E0CD4218D17}"/>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DD844993-F259-420B-AD43-BEF68EC5A09B}"/>
              </a:ext>
            </a:extLst>
          </p:cNvPr>
          <p:cNvSpPr>
            <a:spLocks noGrp="1"/>
          </p:cNvSpPr>
          <p:nvPr>
            <p:ph type="dt" sz="half" idx="10"/>
          </p:nvPr>
        </p:nvSpPr>
        <p:spPr/>
        <p:txBody>
          <a:bodyPr/>
          <a:lstStyle/>
          <a:p>
            <a:fld id="{CC9C3DFA-F581-4C52-AF2F-55131ECDF671}" type="datetimeFigureOut">
              <a:rPr lang="en-US" smtClean="0"/>
              <a:t>2/18/2020</a:t>
            </a:fld>
            <a:endParaRPr lang="en-US"/>
          </a:p>
        </p:txBody>
      </p:sp>
      <p:sp>
        <p:nvSpPr>
          <p:cNvPr id="5" name="Pladsholder til sidefod 4">
            <a:extLst>
              <a:ext uri="{FF2B5EF4-FFF2-40B4-BE49-F238E27FC236}">
                <a16:creationId xmlns:a16="http://schemas.microsoft.com/office/drawing/2014/main" id="{1B1AE44C-2C9F-483F-A2B4-5F5D62545DE7}"/>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5CAE9557-86CE-4641-902B-15C4E8411FD7}"/>
              </a:ext>
            </a:extLst>
          </p:cNvPr>
          <p:cNvSpPr>
            <a:spLocks noGrp="1"/>
          </p:cNvSpPr>
          <p:nvPr>
            <p:ph type="sldNum" sz="quarter" idx="12"/>
          </p:nvPr>
        </p:nvSpPr>
        <p:spPr/>
        <p:txBody>
          <a:bodyPr/>
          <a:lstStyle/>
          <a:p>
            <a:fld id="{70F124AB-C707-4695-A6E0-BF8EC4092400}" type="slidenum">
              <a:rPr lang="en-US" smtClean="0"/>
              <a:t>‹nr.›</a:t>
            </a:fld>
            <a:endParaRPr lang="en-US"/>
          </a:p>
        </p:txBody>
      </p:sp>
    </p:spTree>
    <p:extLst>
      <p:ext uri="{BB962C8B-B14F-4D97-AF65-F5344CB8AC3E}">
        <p14:creationId xmlns:p14="http://schemas.microsoft.com/office/powerpoint/2010/main" val="107864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26176-CAA3-419B-909C-3CF2795DFE6A}"/>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7F0BD4E3-A7F7-4EDF-89A5-943A781429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CCA43906-BDB3-49D9-9626-FA5360D5C9E9}"/>
              </a:ext>
            </a:extLst>
          </p:cNvPr>
          <p:cNvSpPr>
            <a:spLocks noGrp="1"/>
          </p:cNvSpPr>
          <p:nvPr>
            <p:ph type="dt" sz="half" idx="10"/>
          </p:nvPr>
        </p:nvSpPr>
        <p:spPr/>
        <p:txBody>
          <a:bodyPr/>
          <a:lstStyle/>
          <a:p>
            <a:fld id="{CC9C3DFA-F581-4C52-AF2F-55131ECDF671}" type="datetimeFigureOut">
              <a:rPr lang="en-US" smtClean="0"/>
              <a:t>2/18/2020</a:t>
            </a:fld>
            <a:endParaRPr lang="en-US"/>
          </a:p>
        </p:txBody>
      </p:sp>
      <p:sp>
        <p:nvSpPr>
          <p:cNvPr id="5" name="Pladsholder til sidefod 4">
            <a:extLst>
              <a:ext uri="{FF2B5EF4-FFF2-40B4-BE49-F238E27FC236}">
                <a16:creationId xmlns:a16="http://schemas.microsoft.com/office/drawing/2014/main" id="{AEBE36D7-6FDC-49C4-ADBA-19EEB38CAFDB}"/>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44824105-9D01-4003-AAA0-7E64F530966B}"/>
              </a:ext>
            </a:extLst>
          </p:cNvPr>
          <p:cNvSpPr>
            <a:spLocks noGrp="1"/>
          </p:cNvSpPr>
          <p:nvPr>
            <p:ph type="sldNum" sz="quarter" idx="12"/>
          </p:nvPr>
        </p:nvSpPr>
        <p:spPr/>
        <p:txBody>
          <a:bodyPr/>
          <a:lstStyle/>
          <a:p>
            <a:fld id="{70F124AB-C707-4695-A6E0-BF8EC4092400}" type="slidenum">
              <a:rPr lang="en-US" smtClean="0"/>
              <a:t>‹nr.›</a:t>
            </a:fld>
            <a:endParaRPr lang="en-US"/>
          </a:p>
        </p:txBody>
      </p:sp>
    </p:spTree>
    <p:extLst>
      <p:ext uri="{BB962C8B-B14F-4D97-AF65-F5344CB8AC3E}">
        <p14:creationId xmlns:p14="http://schemas.microsoft.com/office/powerpoint/2010/main" val="1538148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4100E6-8DFB-485B-97F4-A0FC1FF8FB2E}"/>
              </a:ext>
            </a:extLst>
          </p:cNvPr>
          <p:cNvSpPr>
            <a:spLocks noGrp="1"/>
          </p:cNvSpPr>
          <p:nvPr>
            <p:ph type="title"/>
          </p:nvPr>
        </p:nvSpPr>
        <p:spPr/>
        <p:txBody>
          <a:body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0CB1AB0F-770F-4799-AA80-6385AC2F904E}"/>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indhold 3">
            <a:extLst>
              <a:ext uri="{FF2B5EF4-FFF2-40B4-BE49-F238E27FC236}">
                <a16:creationId xmlns:a16="http://schemas.microsoft.com/office/drawing/2014/main" id="{CF9AFBE6-40E1-44A3-A289-F75A79769B7F}"/>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5" name="Pladsholder til dato 4">
            <a:extLst>
              <a:ext uri="{FF2B5EF4-FFF2-40B4-BE49-F238E27FC236}">
                <a16:creationId xmlns:a16="http://schemas.microsoft.com/office/drawing/2014/main" id="{F3A95BE1-4517-4B1E-95B1-7871D79B4633}"/>
              </a:ext>
            </a:extLst>
          </p:cNvPr>
          <p:cNvSpPr>
            <a:spLocks noGrp="1"/>
          </p:cNvSpPr>
          <p:nvPr>
            <p:ph type="dt" sz="half" idx="10"/>
          </p:nvPr>
        </p:nvSpPr>
        <p:spPr/>
        <p:txBody>
          <a:bodyPr/>
          <a:lstStyle/>
          <a:p>
            <a:fld id="{CC9C3DFA-F581-4C52-AF2F-55131ECDF671}" type="datetimeFigureOut">
              <a:rPr lang="en-US" smtClean="0"/>
              <a:t>2/18/2020</a:t>
            </a:fld>
            <a:endParaRPr lang="en-US"/>
          </a:p>
        </p:txBody>
      </p:sp>
      <p:sp>
        <p:nvSpPr>
          <p:cNvPr id="6" name="Pladsholder til sidefod 5">
            <a:extLst>
              <a:ext uri="{FF2B5EF4-FFF2-40B4-BE49-F238E27FC236}">
                <a16:creationId xmlns:a16="http://schemas.microsoft.com/office/drawing/2014/main" id="{E20E3A48-8D9D-4EBA-AA0D-F613E81055DB}"/>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C3CD65BB-10E4-47BD-99D8-35D1ADE78095}"/>
              </a:ext>
            </a:extLst>
          </p:cNvPr>
          <p:cNvSpPr>
            <a:spLocks noGrp="1"/>
          </p:cNvSpPr>
          <p:nvPr>
            <p:ph type="sldNum" sz="quarter" idx="12"/>
          </p:nvPr>
        </p:nvSpPr>
        <p:spPr/>
        <p:txBody>
          <a:bodyPr/>
          <a:lstStyle/>
          <a:p>
            <a:fld id="{70F124AB-C707-4695-A6E0-BF8EC4092400}" type="slidenum">
              <a:rPr lang="en-US" smtClean="0"/>
              <a:t>‹nr.›</a:t>
            </a:fld>
            <a:endParaRPr lang="en-US"/>
          </a:p>
        </p:txBody>
      </p:sp>
    </p:spTree>
    <p:extLst>
      <p:ext uri="{BB962C8B-B14F-4D97-AF65-F5344CB8AC3E}">
        <p14:creationId xmlns:p14="http://schemas.microsoft.com/office/powerpoint/2010/main" val="387714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88E6F1-1BAA-43CB-ACA0-3651ACC9BC94}"/>
              </a:ext>
            </a:extLst>
          </p:cNvPr>
          <p:cNvSpPr>
            <a:spLocks noGrp="1"/>
          </p:cNvSpPr>
          <p:nvPr>
            <p:ph type="title"/>
          </p:nvPr>
        </p:nvSpPr>
        <p:spPr>
          <a:xfrm>
            <a:off x="839788" y="365125"/>
            <a:ext cx="10515600" cy="1325563"/>
          </a:xfrm>
        </p:spPr>
        <p:txBody>
          <a:body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21F367DE-72C3-4742-92CA-815648B3FF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065EFCA2-EAD0-4A96-8AA2-E454209F3E3B}"/>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5" name="Pladsholder til tekst 4">
            <a:extLst>
              <a:ext uri="{FF2B5EF4-FFF2-40B4-BE49-F238E27FC236}">
                <a16:creationId xmlns:a16="http://schemas.microsoft.com/office/drawing/2014/main" id="{9CCFA121-1291-4C2B-8161-F7EC10EACC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9968A8CD-2EE8-4707-8C33-D9E0101BFD6F}"/>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7" name="Pladsholder til dato 6">
            <a:extLst>
              <a:ext uri="{FF2B5EF4-FFF2-40B4-BE49-F238E27FC236}">
                <a16:creationId xmlns:a16="http://schemas.microsoft.com/office/drawing/2014/main" id="{CAF37014-1992-438D-A3D4-035F3B3CE185}"/>
              </a:ext>
            </a:extLst>
          </p:cNvPr>
          <p:cNvSpPr>
            <a:spLocks noGrp="1"/>
          </p:cNvSpPr>
          <p:nvPr>
            <p:ph type="dt" sz="half" idx="10"/>
          </p:nvPr>
        </p:nvSpPr>
        <p:spPr/>
        <p:txBody>
          <a:bodyPr/>
          <a:lstStyle/>
          <a:p>
            <a:fld id="{CC9C3DFA-F581-4C52-AF2F-55131ECDF671}" type="datetimeFigureOut">
              <a:rPr lang="en-US" smtClean="0"/>
              <a:t>2/18/2020</a:t>
            </a:fld>
            <a:endParaRPr lang="en-US"/>
          </a:p>
        </p:txBody>
      </p:sp>
      <p:sp>
        <p:nvSpPr>
          <p:cNvPr id="8" name="Pladsholder til sidefod 7">
            <a:extLst>
              <a:ext uri="{FF2B5EF4-FFF2-40B4-BE49-F238E27FC236}">
                <a16:creationId xmlns:a16="http://schemas.microsoft.com/office/drawing/2014/main" id="{1012C619-4872-4B40-9D43-0589A9975349}"/>
              </a:ext>
            </a:extLst>
          </p:cNvPr>
          <p:cNvSpPr>
            <a:spLocks noGrp="1"/>
          </p:cNvSpPr>
          <p:nvPr>
            <p:ph type="ftr" sz="quarter" idx="11"/>
          </p:nvPr>
        </p:nvSpPr>
        <p:spPr/>
        <p:txBody>
          <a:bodyPr/>
          <a:lstStyle/>
          <a:p>
            <a:endParaRPr lang="en-US"/>
          </a:p>
        </p:txBody>
      </p:sp>
      <p:sp>
        <p:nvSpPr>
          <p:cNvPr id="9" name="Pladsholder til slidenummer 8">
            <a:extLst>
              <a:ext uri="{FF2B5EF4-FFF2-40B4-BE49-F238E27FC236}">
                <a16:creationId xmlns:a16="http://schemas.microsoft.com/office/drawing/2014/main" id="{DFDE6EEB-1126-4A11-9913-1F2326093637}"/>
              </a:ext>
            </a:extLst>
          </p:cNvPr>
          <p:cNvSpPr>
            <a:spLocks noGrp="1"/>
          </p:cNvSpPr>
          <p:nvPr>
            <p:ph type="sldNum" sz="quarter" idx="12"/>
          </p:nvPr>
        </p:nvSpPr>
        <p:spPr/>
        <p:txBody>
          <a:bodyPr/>
          <a:lstStyle/>
          <a:p>
            <a:fld id="{70F124AB-C707-4695-A6E0-BF8EC4092400}" type="slidenum">
              <a:rPr lang="en-US" smtClean="0"/>
              <a:t>‹nr.›</a:t>
            </a:fld>
            <a:endParaRPr lang="en-US"/>
          </a:p>
        </p:txBody>
      </p:sp>
    </p:spTree>
    <p:extLst>
      <p:ext uri="{BB962C8B-B14F-4D97-AF65-F5344CB8AC3E}">
        <p14:creationId xmlns:p14="http://schemas.microsoft.com/office/powerpoint/2010/main" val="2889174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FB0EE9-FC38-4315-885C-3F1295EEC18E}"/>
              </a:ext>
            </a:extLst>
          </p:cNvPr>
          <p:cNvSpPr>
            <a:spLocks noGrp="1"/>
          </p:cNvSpPr>
          <p:nvPr>
            <p:ph type="title"/>
          </p:nvPr>
        </p:nvSpPr>
        <p:spPr/>
        <p:txBody>
          <a:bodyPr/>
          <a:lstStyle/>
          <a:p>
            <a:r>
              <a:rPr lang="da-DK"/>
              <a:t>Klik for at redigere titeltypografien i masteren</a:t>
            </a:r>
            <a:endParaRPr lang="en-US"/>
          </a:p>
        </p:txBody>
      </p:sp>
      <p:sp>
        <p:nvSpPr>
          <p:cNvPr id="3" name="Pladsholder til dato 2">
            <a:extLst>
              <a:ext uri="{FF2B5EF4-FFF2-40B4-BE49-F238E27FC236}">
                <a16:creationId xmlns:a16="http://schemas.microsoft.com/office/drawing/2014/main" id="{9251DC44-1186-403D-9915-66ADDC424790}"/>
              </a:ext>
            </a:extLst>
          </p:cNvPr>
          <p:cNvSpPr>
            <a:spLocks noGrp="1"/>
          </p:cNvSpPr>
          <p:nvPr>
            <p:ph type="dt" sz="half" idx="10"/>
          </p:nvPr>
        </p:nvSpPr>
        <p:spPr/>
        <p:txBody>
          <a:bodyPr/>
          <a:lstStyle/>
          <a:p>
            <a:fld id="{CC9C3DFA-F581-4C52-AF2F-55131ECDF671}" type="datetimeFigureOut">
              <a:rPr lang="en-US" smtClean="0"/>
              <a:t>2/18/2020</a:t>
            </a:fld>
            <a:endParaRPr lang="en-US"/>
          </a:p>
        </p:txBody>
      </p:sp>
      <p:sp>
        <p:nvSpPr>
          <p:cNvPr id="4" name="Pladsholder til sidefod 3">
            <a:extLst>
              <a:ext uri="{FF2B5EF4-FFF2-40B4-BE49-F238E27FC236}">
                <a16:creationId xmlns:a16="http://schemas.microsoft.com/office/drawing/2014/main" id="{8BA8937C-B96E-4A39-A4CF-8F16190CFDAC}"/>
              </a:ext>
            </a:extLst>
          </p:cNvPr>
          <p:cNvSpPr>
            <a:spLocks noGrp="1"/>
          </p:cNvSpPr>
          <p:nvPr>
            <p:ph type="ftr" sz="quarter" idx="11"/>
          </p:nvPr>
        </p:nvSpPr>
        <p:spPr/>
        <p:txBody>
          <a:bodyPr/>
          <a:lstStyle/>
          <a:p>
            <a:endParaRPr lang="en-US"/>
          </a:p>
        </p:txBody>
      </p:sp>
      <p:sp>
        <p:nvSpPr>
          <p:cNvPr id="5" name="Pladsholder til slidenummer 4">
            <a:extLst>
              <a:ext uri="{FF2B5EF4-FFF2-40B4-BE49-F238E27FC236}">
                <a16:creationId xmlns:a16="http://schemas.microsoft.com/office/drawing/2014/main" id="{35733F7F-0A88-4244-BEC9-98E0571F1FF5}"/>
              </a:ext>
            </a:extLst>
          </p:cNvPr>
          <p:cNvSpPr>
            <a:spLocks noGrp="1"/>
          </p:cNvSpPr>
          <p:nvPr>
            <p:ph type="sldNum" sz="quarter" idx="12"/>
          </p:nvPr>
        </p:nvSpPr>
        <p:spPr/>
        <p:txBody>
          <a:bodyPr/>
          <a:lstStyle/>
          <a:p>
            <a:fld id="{70F124AB-C707-4695-A6E0-BF8EC4092400}" type="slidenum">
              <a:rPr lang="en-US" smtClean="0"/>
              <a:t>‹nr.›</a:t>
            </a:fld>
            <a:endParaRPr lang="en-US"/>
          </a:p>
        </p:txBody>
      </p:sp>
    </p:spTree>
    <p:extLst>
      <p:ext uri="{BB962C8B-B14F-4D97-AF65-F5344CB8AC3E}">
        <p14:creationId xmlns:p14="http://schemas.microsoft.com/office/powerpoint/2010/main" val="392355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63547ED5-00D1-408A-9EE9-E2F3A9596715}"/>
              </a:ext>
            </a:extLst>
          </p:cNvPr>
          <p:cNvSpPr>
            <a:spLocks noGrp="1"/>
          </p:cNvSpPr>
          <p:nvPr>
            <p:ph type="dt" sz="half" idx="10"/>
          </p:nvPr>
        </p:nvSpPr>
        <p:spPr/>
        <p:txBody>
          <a:bodyPr/>
          <a:lstStyle/>
          <a:p>
            <a:fld id="{CC9C3DFA-F581-4C52-AF2F-55131ECDF671}" type="datetimeFigureOut">
              <a:rPr lang="en-US" smtClean="0"/>
              <a:t>2/18/2020</a:t>
            </a:fld>
            <a:endParaRPr lang="en-US"/>
          </a:p>
        </p:txBody>
      </p:sp>
      <p:sp>
        <p:nvSpPr>
          <p:cNvPr id="3" name="Pladsholder til sidefod 2">
            <a:extLst>
              <a:ext uri="{FF2B5EF4-FFF2-40B4-BE49-F238E27FC236}">
                <a16:creationId xmlns:a16="http://schemas.microsoft.com/office/drawing/2014/main" id="{8170DB36-8873-4ED2-BB3A-C5594849FE85}"/>
              </a:ext>
            </a:extLst>
          </p:cNvPr>
          <p:cNvSpPr>
            <a:spLocks noGrp="1"/>
          </p:cNvSpPr>
          <p:nvPr>
            <p:ph type="ftr" sz="quarter" idx="11"/>
          </p:nvPr>
        </p:nvSpPr>
        <p:spPr/>
        <p:txBody>
          <a:bodyPr/>
          <a:lstStyle/>
          <a:p>
            <a:endParaRPr lang="en-US"/>
          </a:p>
        </p:txBody>
      </p:sp>
      <p:sp>
        <p:nvSpPr>
          <p:cNvPr id="4" name="Pladsholder til slidenummer 3">
            <a:extLst>
              <a:ext uri="{FF2B5EF4-FFF2-40B4-BE49-F238E27FC236}">
                <a16:creationId xmlns:a16="http://schemas.microsoft.com/office/drawing/2014/main" id="{F1B32455-0290-4DA9-B9D2-31573FFE0A65}"/>
              </a:ext>
            </a:extLst>
          </p:cNvPr>
          <p:cNvSpPr>
            <a:spLocks noGrp="1"/>
          </p:cNvSpPr>
          <p:nvPr>
            <p:ph type="sldNum" sz="quarter" idx="12"/>
          </p:nvPr>
        </p:nvSpPr>
        <p:spPr/>
        <p:txBody>
          <a:bodyPr/>
          <a:lstStyle/>
          <a:p>
            <a:fld id="{70F124AB-C707-4695-A6E0-BF8EC4092400}" type="slidenum">
              <a:rPr lang="en-US" smtClean="0"/>
              <a:t>‹nr.›</a:t>
            </a:fld>
            <a:endParaRPr lang="en-US"/>
          </a:p>
        </p:txBody>
      </p:sp>
    </p:spTree>
    <p:extLst>
      <p:ext uri="{BB962C8B-B14F-4D97-AF65-F5344CB8AC3E}">
        <p14:creationId xmlns:p14="http://schemas.microsoft.com/office/powerpoint/2010/main" val="3908650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D6821D-DBC9-428B-955B-F0087CB8C123}"/>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40AAB097-9421-43B0-BFCA-B8CD36B6F9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tekst 3">
            <a:extLst>
              <a:ext uri="{FF2B5EF4-FFF2-40B4-BE49-F238E27FC236}">
                <a16:creationId xmlns:a16="http://schemas.microsoft.com/office/drawing/2014/main" id="{14952307-AD85-4169-B865-2276BDD94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B3036FC0-5404-4BC1-9179-A4653037AA6E}"/>
              </a:ext>
            </a:extLst>
          </p:cNvPr>
          <p:cNvSpPr>
            <a:spLocks noGrp="1"/>
          </p:cNvSpPr>
          <p:nvPr>
            <p:ph type="dt" sz="half" idx="10"/>
          </p:nvPr>
        </p:nvSpPr>
        <p:spPr/>
        <p:txBody>
          <a:bodyPr/>
          <a:lstStyle/>
          <a:p>
            <a:fld id="{CC9C3DFA-F581-4C52-AF2F-55131ECDF671}" type="datetimeFigureOut">
              <a:rPr lang="en-US" smtClean="0"/>
              <a:t>2/18/2020</a:t>
            </a:fld>
            <a:endParaRPr lang="en-US"/>
          </a:p>
        </p:txBody>
      </p:sp>
      <p:sp>
        <p:nvSpPr>
          <p:cNvPr id="6" name="Pladsholder til sidefod 5">
            <a:extLst>
              <a:ext uri="{FF2B5EF4-FFF2-40B4-BE49-F238E27FC236}">
                <a16:creationId xmlns:a16="http://schemas.microsoft.com/office/drawing/2014/main" id="{C7258083-90EF-48BC-80F2-57BACA32A04A}"/>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91B72C2E-BAA3-4992-9A65-39D07F7F1E90}"/>
              </a:ext>
            </a:extLst>
          </p:cNvPr>
          <p:cNvSpPr>
            <a:spLocks noGrp="1"/>
          </p:cNvSpPr>
          <p:nvPr>
            <p:ph type="sldNum" sz="quarter" idx="12"/>
          </p:nvPr>
        </p:nvSpPr>
        <p:spPr/>
        <p:txBody>
          <a:bodyPr/>
          <a:lstStyle/>
          <a:p>
            <a:fld id="{70F124AB-C707-4695-A6E0-BF8EC4092400}" type="slidenum">
              <a:rPr lang="en-US" smtClean="0"/>
              <a:t>‹nr.›</a:t>
            </a:fld>
            <a:endParaRPr lang="en-US"/>
          </a:p>
        </p:txBody>
      </p:sp>
    </p:spTree>
    <p:extLst>
      <p:ext uri="{BB962C8B-B14F-4D97-AF65-F5344CB8AC3E}">
        <p14:creationId xmlns:p14="http://schemas.microsoft.com/office/powerpoint/2010/main" val="377470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7E16EB-4A65-4AA1-8E7A-9FA2B8B54091}"/>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a:p>
        </p:txBody>
      </p:sp>
      <p:sp>
        <p:nvSpPr>
          <p:cNvPr id="3" name="Pladsholder til billede 2">
            <a:extLst>
              <a:ext uri="{FF2B5EF4-FFF2-40B4-BE49-F238E27FC236}">
                <a16:creationId xmlns:a16="http://schemas.microsoft.com/office/drawing/2014/main" id="{EEAE7111-71A0-40B2-8EC7-F94164D8B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Pladsholder til tekst 3">
            <a:extLst>
              <a:ext uri="{FF2B5EF4-FFF2-40B4-BE49-F238E27FC236}">
                <a16:creationId xmlns:a16="http://schemas.microsoft.com/office/drawing/2014/main" id="{5B738EB6-91F1-453A-9476-FF891BE6EC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11263092-89AA-4EA6-A985-F26AEE5B502A}"/>
              </a:ext>
            </a:extLst>
          </p:cNvPr>
          <p:cNvSpPr>
            <a:spLocks noGrp="1"/>
          </p:cNvSpPr>
          <p:nvPr>
            <p:ph type="dt" sz="half" idx="10"/>
          </p:nvPr>
        </p:nvSpPr>
        <p:spPr/>
        <p:txBody>
          <a:bodyPr/>
          <a:lstStyle/>
          <a:p>
            <a:fld id="{CC9C3DFA-F581-4C52-AF2F-55131ECDF671}" type="datetimeFigureOut">
              <a:rPr lang="en-US" smtClean="0"/>
              <a:t>2/18/2020</a:t>
            </a:fld>
            <a:endParaRPr lang="en-US"/>
          </a:p>
        </p:txBody>
      </p:sp>
      <p:sp>
        <p:nvSpPr>
          <p:cNvPr id="6" name="Pladsholder til sidefod 5">
            <a:extLst>
              <a:ext uri="{FF2B5EF4-FFF2-40B4-BE49-F238E27FC236}">
                <a16:creationId xmlns:a16="http://schemas.microsoft.com/office/drawing/2014/main" id="{C85B20DF-B125-4C02-AE2D-E859C6FF43FD}"/>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7BD4D16B-349A-4AAD-BD6F-3A61EC4B3478}"/>
              </a:ext>
            </a:extLst>
          </p:cNvPr>
          <p:cNvSpPr>
            <a:spLocks noGrp="1"/>
          </p:cNvSpPr>
          <p:nvPr>
            <p:ph type="sldNum" sz="quarter" idx="12"/>
          </p:nvPr>
        </p:nvSpPr>
        <p:spPr/>
        <p:txBody>
          <a:bodyPr/>
          <a:lstStyle/>
          <a:p>
            <a:fld id="{70F124AB-C707-4695-A6E0-BF8EC4092400}" type="slidenum">
              <a:rPr lang="en-US" smtClean="0"/>
              <a:t>‹nr.›</a:t>
            </a:fld>
            <a:endParaRPr lang="en-US"/>
          </a:p>
        </p:txBody>
      </p:sp>
    </p:spTree>
    <p:extLst>
      <p:ext uri="{BB962C8B-B14F-4D97-AF65-F5344CB8AC3E}">
        <p14:creationId xmlns:p14="http://schemas.microsoft.com/office/powerpoint/2010/main" val="796165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865390E3-0C3E-4743-8EBD-97757CB2E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F019F02A-1ABB-40EE-92ED-4863FD59FC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7E6F3F75-0320-4845-AD16-6FD279D829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9C3DFA-F581-4C52-AF2F-55131ECDF671}" type="datetimeFigureOut">
              <a:rPr lang="en-US" smtClean="0"/>
              <a:t>2/18/2020</a:t>
            </a:fld>
            <a:endParaRPr lang="en-US"/>
          </a:p>
        </p:txBody>
      </p:sp>
      <p:sp>
        <p:nvSpPr>
          <p:cNvPr id="5" name="Pladsholder til sidefod 4">
            <a:extLst>
              <a:ext uri="{FF2B5EF4-FFF2-40B4-BE49-F238E27FC236}">
                <a16:creationId xmlns:a16="http://schemas.microsoft.com/office/drawing/2014/main" id="{48A73C40-5EFA-470A-A2A0-8EFB9871E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Pladsholder til slidenummer 5">
            <a:extLst>
              <a:ext uri="{FF2B5EF4-FFF2-40B4-BE49-F238E27FC236}">
                <a16:creationId xmlns:a16="http://schemas.microsoft.com/office/drawing/2014/main" id="{9202844A-E87F-44C6-B440-3F672B3CD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124AB-C707-4695-A6E0-BF8EC4092400}" type="slidenum">
              <a:rPr lang="en-US" smtClean="0"/>
              <a:t>‹nr.›</a:t>
            </a:fld>
            <a:endParaRPr lang="en-US"/>
          </a:p>
        </p:txBody>
      </p:sp>
    </p:spTree>
    <p:extLst>
      <p:ext uri="{BB962C8B-B14F-4D97-AF65-F5344CB8AC3E}">
        <p14:creationId xmlns:p14="http://schemas.microsoft.com/office/powerpoint/2010/main" val="1556934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2.jp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3.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www.alexgrey.com/art/paintings/soul/" TargetMode="External"/><Relationship Id="rId13" Type="http://schemas.openxmlformats.org/officeDocument/2006/relationships/hyperlink" Target="https://doi.org/10.3389/fphar.2017.00974" TargetMode="External"/><Relationship Id="rId3" Type="http://schemas.openxmlformats.org/officeDocument/2006/relationships/hyperlink" Target="https://harpers.org/archive/2016/04/legalize-it-all/" TargetMode="External"/><Relationship Id="rId7" Type="http://schemas.openxmlformats.org/officeDocument/2006/relationships/hyperlink" Target="https://compasspathways.com/compass-pathways-receives-fda-breakthrough-therapy-designation-for-psilocybin-therapy-for-treatment-resistant-depression-2/" TargetMode="External"/><Relationship Id="rId12" Type="http://schemas.openxmlformats.org/officeDocument/2006/relationships/hyperlink" Target="https://doi.org/10.1038/s41386-019-0324-9"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healtheuropa.eu/clinical-trials-fda-marks-psilocybin-for-depression-treatment/95377/" TargetMode="External"/><Relationship Id="rId11" Type="http://schemas.openxmlformats.org/officeDocument/2006/relationships/hyperlink" Target="https://doi.org/10.1177/0269881112439253" TargetMode="External"/><Relationship Id="rId5" Type="http://schemas.openxmlformats.org/officeDocument/2006/relationships/hyperlink" Target="https://doi.org/10.1124/pr.118.017160" TargetMode="External"/><Relationship Id="rId10" Type="http://schemas.openxmlformats.org/officeDocument/2006/relationships/hyperlink" Target="https://www.youtube.com/watch?v=ehi0Cfm4DQM" TargetMode="External"/><Relationship Id="rId4" Type="http://schemas.openxmlformats.org/officeDocument/2006/relationships/hyperlink" Target="https://doi.org/10.1007/s00213-017-4771-x" TargetMode="External"/><Relationship Id="rId9" Type="http://schemas.openxmlformats.org/officeDocument/2006/relationships/hyperlink" Target="https://doi.org/10.1177/026988111667551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C4D993-3349-42CD-9F85-46620E2EA9EE}"/>
              </a:ext>
            </a:extLst>
          </p:cNvPr>
          <p:cNvSpPr>
            <a:spLocks noGrp="1"/>
          </p:cNvSpPr>
          <p:nvPr>
            <p:ph type="ctrTitle"/>
          </p:nvPr>
        </p:nvSpPr>
        <p:spPr>
          <a:xfrm>
            <a:off x="1524000" y="2904873"/>
            <a:ext cx="9144000" cy="2387600"/>
          </a:xfrm>
        </p:spPr>
        <p:txBody>
          <a:bodyPr>
            <a:normAutofit fontScale="90000"/>
          </a:bodyPr>
          <a:lstStyle/>
          <a:p>
            <a:r>
              <a:rPr lang="da-DK" sz="8800" dirty="0" err="1">
                <a:solidFill>
                  <a:schemeClr val="tx1">
                    <a:lumMod val="75000"/>
                    <a:lumOff val="25000"/>
                  </a:schemeClr>
                </a:solidFill>
                <a:latin typeface="Simplifica" panose="02000000000000000000" pitchFamily="2" charset="0"/>
              </a:rPr>
              <a:t>Psychedelic</a:t>
            </a:r>
            <a:br>
              <a:rPr lang="da-DK" sz="8800" dirty="0">
                <a:solidFill>
                  <a:schemeClr val="tx1">
                    <a:lumMod val="75000"/>
                    <a:lumOff val="25000"/>
                  </a:schemeClr>
                </a:solidFill>
                <a:latin typeface="Simplifica" panose="02000000000000000000" pitchFamily="2" charset="0"/>
              </a:rPr>
            </a:br>
            <a:r>
              <a:rPr lang="da-DK" sz="8800" dirty="0">
                <a:solidFill>
                  <a:schemeClr val="tx1">
                    <a:lumMod val="75000"/>
                    <a:lumOff val="25000"/>
                  </a:schemeClr>
                </a:solidFill>
                <a:latin typeface="Simplifica" panose="02000000000000000000" pitchFamily="2" charset="0"/>
              </a:rPr>
              <a:t>Crash Course</a:t>
            </a:r>
            <a:endParaRPr lang="en-US" sz="8800" dirty="0">
              <a:solidFill>
                <a:schemeClr val="tx1">
                  <a:lumMod val="75000"/>
                  <a:lumOff val="25000"/>
                </a:schemeClr>
              </a:solidFill>
              <a:latin typeface="Simplifica" panose="02000000000000000000" pitchFamily="2" charset="0"/>
            </a:endParaRPr>
          </a:p>
        </p:txBody>
      </p:sp>
      <p:sp>
        <p:nvSpPr>
          <p:cNvPr id="3" name="Undertitel 2">
            <a:extLst>
              <a:ext uri="{FF2B5EF4-FFF2-40B4-BE49-F238E27FC236}">
                <a16:creationId xmlns:a16="http://schemas.microsoft.com/office/drawing/2014/main" id="{B8422331-03EE-4A41-A26C-2B042E484F80}"/>
              </a:ext>
            </a:extLst>
          </p:cNvPr>
          <p:cNvSpPr>
            <a:spLocks noGrp="1"/>
          </p:cNvSpPr>
          <p:nvPr>
            <p:ph type="subTitle" idx="1"/>
          </p:nvPr>
        </p:nvSpPr>
        <p:spPr>
          <a:xfrm>
            <a:off x="1524000" y="5292473"/>
            <a:ext cx="9144000" cy="1655762"/>
          </a:xfrm>
        </p:spPr>
        <p:txBody>
          <a:bodyPr>
            <a:normAutofit/>
          </a:bodyPr>
          <a:lstStyle/>
          <a:p>
            <a:r>
              <a:rPr lang="da-DK" sz="2800" dirty="0">
                <a:solidFill>
                  <a:schemeClr val="tx1">
                    <a:lumMod val="75000"/>
                    <a:lumOff val="25000"/>
                  </a:schemeClr>
                </a:solidFill>
                <a:latin typeface="Simplifica" panose="02000000000000000000" pitchFamily="2" charset="0"/>
              </a:rPr>
              <a:t>The </a:t>
            </a:r>
            <a:r>
              <a:rPr lang="da-DK" sz="2800" dirty="0" err="1">
                <a:solidFill>
                  <a:schemeClr val="tx1">
                    <a:lumMod val="75000"/>
                    <a:lumOff val="25000"/>
                  </a:schemeClr>
                </a:solidFill>
                <a:latin typeface="Simplifica" panose="02000000000000000000" pitchFamily="2" charset="0"/>
              </a:rPr>
              <a:t>History</a:t>
            </a:r>
            <a:r>
              <a:rPr lang="da-DK" sz="2800" dirty="0">
                <a:solidFill>
                  <a:schemeClr val="tx1">
                    <a:lumMod val="75000"/>
                    <a:lumOff val="25000"/>
                  </a:schemeClr>
                </a:solidFill>
                <a:latin typeface="Simplifica" panose="02000000000000000000" pitchFamily="2" charset="0"/>
              </a:rPr>
              <a:t>, The Science, and The </a:t>
            </a:r>
            <a:r>
              <a:rPr lang="da-DK" sz="2800" dirty="0" err="1">
                <a:solidFill>
                  <a:schemeClr val="tx1">
                    <a:lumMod val="75000"/>
                    <a:lumOff val="25000"/>
                  </a:schemeClr>
                </a:solidFill>
                <a:latin typeface="Simplifica" panose="02000000000000000000" pitchFamily="2" charset="0"/>
              </a:rPr>
              <a:t>Phenomenology</a:t>
            </a:r>
            <a:endParaRPr lang="en-US" sz="2800" dirty="0">
              <a:solidFill>
                <a:schemeClr val="tx1">
                  <a:lumMod val="75000"/>
                  <a:lumOff val="25000"/>
                </a:schemeClr>
              </a:solidFill>
              <a:latin typeface="Simplifica" panose="02000000000000000000" pitchFamily="2" charset="0"/>
            </a:endParaRPr>
          </a:p>
        </p:txBody>
      </p:sp>
      <p:pic>
        <p:nvPicPr>
          <p:cNvPr id="5" name="Billede 4">
            <a:extLst>
              <a:ext uri="{FF2B5EF4-FFF2-40B4-BE49-F238E27FC236}">
                <a16:creationId xmlns:a16="http://schemas.microsoft.com/office/drawing/2014/main" id="{E72F9C20-8CF9-45F4-8A70-822E84DD18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11418" y="686622"/>
            <a:ext cx="2309204" cy="2712398"/>
          </a:xfrm>
          <a:prstGeom prst="rect">
            <a:avLst/>
          </a:prstGeom>
        </p:spPr>
      </p:pic>
    </p:spTree>
    <p:extLst>
      <p:ext uri="{BB962C8B-B14F-4D97-AF65-F5344CB8AC3E}">
        <p14:creationId xmlns:p14="http://schemas.microsoft.com/office/powerpoint/2010/main" val="3627349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lede 10">
            <a:extLst>
              <a:ext uri="{FF2B5EF4-FFF2-40B4-BE49-F238E27FC236}">
                <a16:creationId xmlns:a16="http://schemas.microsoft.com/office/drawing/2014/main" id="{65FCBD2A-51F0-4A09-8B7D-E54D9304DF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6869340">
            <a:off x="7566267" y="2664325"/>
            <a:ext cx="3834333" cy="3594688"/>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400" dirty="0"/>
          </a:p>
        </p:txBody>
      </p:sp>
      <p:sp>
        <p:nvSpPr>
          <p:cNvPr id="14" name="Titel 1">
            <a:extLst>
              <a:ext uri="{FF2B5EF4-FFF2-40B4-BE49-F238E27FC236}">
                <a16:creationId xmlns:a16="http://schemas.microsoft.com/office/drawing/2014/main" id="{E5328F37-9BE9-4E40-BD49-1823B4ACB90B}"/>
              </a:ext>
            </a:extLst>
          </p:cNvPr>
          <p:cNvSpPr txBox="1">
            <a:spLocks/>
          </p:cNvSpPr>
          <p:nvPr/>
        </p:nvSpPr>
        <p:spPr>
          <a:xfrm>
            <a:off x="1488158" y="1622906"/>
            <a:ext cx="6792242" cy="32417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“Every exertion of my will, every attempt to put an end to the disintegration of the outer world and the dissolution of my ego, seemed to be wasted effort (…) </a:t>
            </a:r>
          </a:p>
          <a:p>
            <a:endParaRPr lang="en-US" sz="2400" i="1" dirty="0"/>
          </a:p>
          <a:p>
            <a:r>
              <a:rPr lang="en-US" sz="2400" i="1" dirty="0"/>
              <a:t>A demon had invaded me, had taken possession of my body, mind, and soul (…) </a:t>
            </a:r>
          </a:p>
          <a:p>
            <a:endParaRPr lang="en-US" sz="2400" i="1" dirty="0"/>
          </a:p>
          <a:p>
            <a:r>
              <a:rPr lang="en-US" sz="2400" i="1" dirty="0"/>
              <a:t>Was I dying? Was this the transition?”</a:t>
            </a:r>
            <a:endParaRPr lang="en-US" sz="900" dirty="0"/>
          </a:p>
        </p:txBody>
      </p:sp>
      <p:pic>
        <p:nvPicPr>
          <p:cNvPr id="8" name="Billede 7">
            <a:extLst>
              <a:ext uri="{FF2B5EF4-FFF2-40B4-BE49-F238E27FC236}">
                <a16:creationId xmlns:a16="http://schemas.microsoft.com/office/drawing/2014/main" id="{9A11753F-CA51-4C86-B236-61A32C12F3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51268" y="3614209"/>
            <a:ext cx="5396625" cy="3243791"/>
          </a:xfrm>
          <a:prstGeom prst="rect">
            <a:avLst/>
          </a:prstGeom>
        </p:spPr>
      </p:pic>
      <p:sp>
        <p:nvSpPr>
          <p:cNvPr id="9" name="Rektangel 8">
            <a:extLst>
              <a:ext uri="{FF2B5EF4-FFF2-40B4-BE49-F238E27FC236}">
                <a16:creationId xmlns:a16="http://schemas.microsoft.com/office/drawing/2014/main" id="{AC8001D9-788E-47EA-A81C-B09C5F21A9C2}"/>
              </a:ext>
            </a:extLst>
          </p:cNvPr>
          <p:cNvSpPr/>
          <p:nvPr/>
        </p:nvSpPr>
        <p:spPr>
          <a:xfrm>
            <a:off x="259890" y="6421120"/>
            <a:ext cx="11417721" cy="307777"/>
          </a:xfrm>
          <a:prstGeom prst="rect">
            <a:avLst/>
          </a:prstGeom>
        </p:spPr>
        <p:txBody>
          <a:bodyPr wrap="square">
            <a:spAutoFit/>
          </a:bodyPr>
          <a:lstStyle/>
          <a:p>
            <a:pPr algn="r"/>
            <a:r>
              <a:rPr lang="en-US" sz="1400" dirty="0">
                <a:latin typeface="+mj-lt"/>
                <a:cs typeface="Arial" panose="020B0604020202020204" pitchFamily="34" charset="0"/>
              </a:rPr>
              <a:t>Hofmann (1980). </a:t>
            </a:r>
          </a:p>
        </p:txBody>
      </p:sp>
    </p:spTree>
    <p:extLst>
      <p:ext uri="{BB962C8B-B14F-4D97-AF65-F5344CB8AC3E}">
        <p14:creationId xmlns:p14="http://schemas.microsoft.com/office/powerpoint/2010/main" val="285519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6" presetClass="emph" presetSubtype="0" fill="hold" nodeType="withEffect">
                                  <p:stCondLst>
                                    <p:cond delay="0"/>
                                  </p:stCondLst>
                                  <p:childTnLst>
                                    <p:animEffect transition="out" filter="fade">
                                      <p:cBhvr>
                                        <p:cTn id="9" dur="10000" tmFilter="0, 0; .2, .5; .8, .5; 1, 0"/>
                                        <p:tgtEl>
                                          <p:spTgt spid="11"/>
                                        </p:tgtEl>
                                      </p:cBhvr>
                                    </p:animEffect>
                                    <p:animScale>
                                      <p:cBhvr>
                                        <p:cTn id="10" dur="5000" autoRev="1" fill="hold"/>
                                        <p:tgtEl>
                                          <p:spTgt spid="11"/>
                                        </p:tgtEl>
                                      </p:cBhvr>
                                      <p:by x="105000" y="105000"/>
                                    </p:animScale>
                                  </p:childTnLst>
                                </p:cTn>
                              </p:par>
                            </p:childTnLst>
                          </p:cTn>
                        </p:par>
                        <p:par>
                          <p:cTn id="11" fill="hold">
                            <p:stCondLst>
                              <p:cond delay="100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lede 8">
            <a:extLst>
              <a:ext uri="{FF2B5EF4-FFF2-40B4-BE49-F238E27FC236}">
                <a16:creationId xmlns:a16="http://schemas.microsoft.com/office/drawing/2014/main" id="{779B4543-79DA-41F4-A352-F305C673A4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6869340">
            <a:off x="7566267" y="2664325"/>
            <a:ext cx="3834333" cy="3594688"/>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400" dirty="0"/>
          </a:p>
        </p:txBody>
      </p:sp>
      <p:sp>
        <p:nvSpPr>
          <p:cNvPr id="14" name="Titel 1">
            <a:extLst>
              <a:ext uri="{FF2B5EF4-FFF2-40B4-BE49-F238E27FC236}">
                <a16:creationId xmlns:a16="http://schemas.microsoft.com/office/drawing/2014/main" id="{E5328F37-9BE9-4E40-BD49-1823B4ACB90B}"/>
              </a:ext>
            </a:extLst>
          </p:cNvPr>
          <p:cNvSpPr txBox="1">
            <a:spLocks/>
          </p:cNvSpPr>
          <p:nvPr/>
        </p:nvSpPr>
        <p:spPr>
          <a:xfrm>
            <a:off x="1488158" y="1622906"/>
            <a:ext cx="6792242" cy="32417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“[The doctor] conveyed me to my bed and stood watch over me. Slowly I came back from a weird, unfamiliar world. The horror softened and gave way to a feeling of good fortune and gratitude (…)</a:t>
            </a:r>
          </a:p>
          <a:p>
            <a:endParaRPr lang="en-US" sz="2400" i="1" dirty="0"/>
          </a:p>
          <a:p>
            <a:r>
              <a:rPr lang="en-US" sz="2400" i="1" dirty="0"/>
              <a:t>Kaleidoscopic, fantastic images surged in on me … exploding in colored fountains, rearranging and hybridizing themselves in constant flux.” </a:t>
            </a:r>
            <a:endParaRPr lang="en-US" sz="1400" dirty="0"/>
          </a:p>
        </p:txBody>
      </p:sp>
      <p:pic>
        <p:nvPicPr>
          <p:cNvPr id="8" name="Billede 7">
            <a:extLst>
              <a:ext uri="{FF2B5EF4-FFF2-40B4-BE49-F238E27FC236}">
                <a16:creationId xmlns:a16="http://schemas.microsoft.com/office/drawing/2014/main" id="{9A11753F-CA51-4C86-B236-61A32C12F3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51268" y="3614209"/>
            <a:ext cx="5396625" cy="3243791"/>
          </a:xfrm>
          <a:prstGeom prst="rect">
            <a:avLst/>
          </a:prstGeom>
        </p:spPr>
      </p:pic>
      <p:sp>
        <p:nvSpPr>
          <p:cNvPr id="10" name="Rektangel 9">
            <a:extLst>
              <a:ext uri="{FF2B5EF4-FFF2-40B4-BE49-F238E27FC236}">
                <a16:creationId xmlns:a16="http://schemas.microsoft.com/office/drawing/2014/main" id="{82103658-776A-460C-95F3-8950AF32D6B9}"/>
              </a:ext>
            </a:extLst>
          </p:cNvPr>
          <p:cNvSpPr/>
          <p:nvPr/>
        </p:nvSpPr>
        <p:spPr>
          <a:xfrm>
            <a:off x="259890" y="6421120"/>
            <a:ext cx="11417721" cy="307777"/>
          </a:xfrm>
          <a:prstGeom prst="rect">
            <a:avLst/>
          </a:prstGeom>
        </p:spPr>
        <p:txBody>
          <a:bodyPr wrap="square">
            <a:spAutoFit/>
          </a:bodyPr>
          <a:lstStyle/>
          <a:p>
            <a:pPr algn="r"/>
            <a:r>
              <a:rPr lang="en-US" sz="1400" dirty="0">
                <a:latin typeface="+mj-lt"/>
                <a:cs typeface="Arial" panose="020B0604020202020204" pitchFamily="34" charset="0"/>
              </a:rPr>
              <a:t>Hofmann (1980). </a:t>
            </a:r>
          </a:p>
        </p:txBody>
      </p:sp>
    </p:spTree>
    <p:extLst>
      <p:ext uri="{BB962C8B-B14F-4D97-AF65-F5344CB8AC3E}">
        <p14:creationId xmlns:p14="http://schemas.microsoft.com/office/powerpoint/2010/main" val="2028021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6" presetClass="emph" presetSubtype="0" fill="hold" nodeType="withEffect">
                                  <p:stCondLst>
                                    <p:cond delay="0"/>
                                  </p:stCondLst>
                                  <p:childTnLst>
                                    <p:animEffect transition="out" filter="fade">
                                      <p:cBhvr>
                                        <p:cTn id="9" dur="10000" tmFilter="0, 0; .2, .5; .8, .5; 1, 0"/>
                                        <p:tgtEl>
                                          <p:spTgt spid="9"/>
                                        </p:tgtEl>
                                      </p:cBhvr>
                                    </p:animEffect>
                                    <p:animScale>
                                      <p:cBhvr>
                                        <p:cTn id="10" dur="5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lede 10">
            <a:extLst>
              <a:ext uri="{FF2B5EF4-FFF2-40B4-BE49-F238E27FC236}">
                <a16:creationId xmlns:a16="http://schemas.microsoft.com/office/drawing/2014/main" id="{65FCBD2A-51F0-4A09-8B7D-E54D9304DF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6869340">
            <a:off x="7566267" y="2664325"/>
            <a:ext cx="3834333" cy="3594688"/>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400" dirty="0"/>
          </a:p>
        </p:txBody>
      </p:sp>
      <p:sp>
        <p:nvSpPr>
          <p:cNvPr id="14" name="Titel 1">
            <a:extLst>
              <a:ext uri="{FF2B5EF4-FFF2-40B4-BE49-F238E27FC236}">
                <a16:creationId xmlns:a16="http://schemas.microsoft.com/office/drawing/2014/main" id="{E5328F37-9BE9-4E40-BD49-1823B4ACB90B}"/>
              </a:ext>
            </a:extLst>
          </p:cNvPr>
          <p:cNvSpPr txBox="1">
            <a:spLocks/>
          </p:cNvSpPr>
          <p:nvPr/>
        </p:nvSpPr>
        <p:spPr>
          <a:xfrm>
            <a:off x="1488158" y="1857996"/>
            <a:ext cx="6792242" cy="30447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“A sensation of well-being and renewed life flowed through me. Breakfast tasted delicious and gave me extraordinary pleasure. </a:t>
            </a:r>
          </a:p>
          <a:p>
            <a:endParaRPr lang="en-US" sz="2400" i="1" dirty="0"/>
          </a:p>
          <a:p>
            <a:r>
              <a:rPr lang="en-US" sz="2400" i="1" dirty="0"/>
              <a:t>When I later walked out into the garden, in which the sun shone now after a spring rain, everything glistened and sparkled in a fresh light. </a:t>
            </a:r>
          </a:p>
          <a:p>
            <a:endParaRPr lang="en-US" sz="2400" i="1" dirty="0"/>
          </a:p>
          <a:p>
            <a:r>
              <a:rPr lang="en-US" sz="2400" i="1" dirty="0"/>
              <a:t>The world was as if newly created.”</a:t>
            </a:r>
            <a:endParaRPr lang="en-US" sz="900" dirty="0"/>
          </a:p>
        </p:txBody>
      </p:sp>
      <p:pic>
        <p:nvPicPr>
          <p:cNvPr id="8" name="Billede 7">
            <a:extLst>
              <a:ext uri="{FF2B5EF4-FFF2-40B4-BE49-F238E27FC236}">
                <a16:creationId xmlns:a16="http://schemas.microsoft.com/office/drawing/2014/main" id="{9A11753F-CA51-4C86-B236-61A32C12F3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51268" y="3614209"/>
            <a:ext cx="5396625" cy="3243791"/>
          </a:xfrm>
          <a:prstGeom prst="rect">
            <a:avLst/>
          </a:prstGeom>
        </p:spPr>
      </p:pic>
      <p:sp>
        <p:nvSpPr>
          <p:cNvPr id="9" name="Rektangel 8">
            <a:extLst>
              <a:ext uri="{FF2B5EF4-FFF2-40B4-BE49-F238E27FC236}">
                <a16:creationId xmlns:a16="http://schemas.microsoft.com/office/drawing/2014/main" id="{01CAF4FF-92D7-407C-842F-9105E28794E8}"/>
              </a:ext>
            </a:extLst>
          </p:cNvPr>
          <p:cNvSpPr/>
          <p:nvPr/>
        </p:nvSpPr>
        <p:spPr>
          <a:xfrm>
            <a:off x="259890" y="6421120"/>
            <a:ext cx="11417721" cy="307777"/>
          </a:xfrm>
          <a:prstGeom prst="rect">
            <a:avLst/>
          </a:prstGeom>
        </p:spPr>
        <p:txBody>
          <a:bodyPr wrap="square">
            <a:spAutoFit/>
          </a:bodyPr>
          <a:lstStyle/>
          <a:p>
            <a:pPr algn="r"/>
            <a:r>
              <a:rPr lang="en-US" sz="1400" dirty="0">
                <a:latin typeface="+mj-lt"/>
                <a:cs typeface="Arial" panose="020B0604020202020204" pitchFamily="34" charset="0"/>
              </a:rPr>
              <a:t>Hofmann (1980). </a:t>
            </a:r>
          </a:p>
        </p:txBody>
      </p:sp>
    </p:spTree>
    <p:extLst>
      <p:ext uri="{BB962C8B-B14F-4D97-AF65-F5344CB8AC3E}">
        <p14:creationId xmlns:p14="http://schemas.microsoft.com/office/powerpoint/2010/main" val="4243550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0"/>
                                        <p:tgtEl>
                                          <p:spTgt spid="11"/>
                                        </p:tgtEl>
                                      </p:cBhvr>
                                    </p:animEffect>
                                    <p:set>
                                      <p:cBhvr>
                                        <p:cTn id="10" dur="1" fill="hold">
                                          <p:stCondLst>
                                            <p:cond delay="4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400" dirty="0"/>
          </a:p>
        </p:txBody>
      </p:sp>
      <p:pic>
        <p:nvPicPr>
          <p:cNvPr id="8" name="Billede 7">
            <a:extLst>
              <a:ext uri="{FF2B5EF4-FFF2-40B4-BE49-F238E27FC236}">
                <a16:creationId xmlns:a16="http://schemas.microsoft.com/office/drawing/2014/main" id="{9A11753F-CA51-4C86-B236-61A32C12F3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1100" y="2499875"/>
            <a:ext cx="6760093" cy="4063341"/>
          </a:xfrm>
          <a:prstGeom prst="rect">
            <a:avLst/>
          </a:prstGeom>
        </p:spPr>
      </p:pic>
      <p:pic>
        <p:nvPicPr>
          <p:cNvPr id="9" name="Pladsholder til indhold 5">
            <a:extLst>
              <a:ext uri="{FF2B5EF4-FFF2-40B4-BE49-F238E27FC236}">
                <a16:creationId xmlns:a16="http://schemas.microsoft.com/office/drawing/2014/main" id="{49B6CB3D-A5B3-4D04-A41F-362543C6692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6014720" y="1751618"/>
            <a:ext cx="534468" cy="748257"/>
          </a:xfrm>
          <a:prstGeom prst="rect">
            <a:avLst/>
          </a:prstGeom>
        </p:spPr>
      </p:pic>
    </p:spTree>
    <p:extLst>
      <p:ext uri="{BB962C8B-B14F-4D97-AF65-F5344CB8AC3E}">
        <p14:creationId xmlns:p14="http://schemas.microsoft.com/office/powerpoint/2010/main" val="43701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400" dirty="0"/>
          </a:p>
        </p:txBody>
      </p:sp>
      <p:pic>
        <p:nvPicPr>
          <p:cNvPr id="8" name="Billede 7">
            <a:extLst>
              <a:ext uri="{FF2B5EF4-FFF2-40B4-BE49-F238E27FC236}">
                <a16:creationId xmlns:a16="http://schemas.microsoft.com/office/drawing/2014/main" id="{9A11753F-CA51-4C86-B236-61A32C12F3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1100" y="2499875"/>
            <a:ext cx="6760093" cy="4063341"/>
          </a:xfrm>
          <a:prstGeom prst="rect">
            <a:avLst/>
          </a:prstGeom>
        </p:spPr>
      </p:pic>
      <p:pic>
        <p:nvPicPr>
          <p:cNvPr id="9" name="Pladsholder til indhold 5">
            <a:extLst>
              <a:ext uri="{FF2B5EF4-FFF2-40B4-BE49-F238E27FC236}">
                <a16:creationId xmlns:a16="http://schemas.microsoft.com/office/drawing/2014/main" id="{49B6CB3D-A5B3-4D04-A41F-362543C6692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7699385" y="1787178"/>
            <a:ext cx="534468" cy="748257"/>
          </a:xfrm>
          <a:prstGeom prst="rect">
            <a:avLst/>
          </a:prstGeom>
        </p:spPr>
      </p:pic>
      <p:sp>
        <p:nvSpPr>
          <p:cNvPr id="7" name="Titel 1">
            <a:extLst>
              <a:ext uri="{FF2B5EF4-FFF2-40B4-BE49-F238E27FC236}">
                <a16:creationId xmlns:a16="http://schemas.microsoft.com/office/drawing/2014/main" id="{68E0BE55-8780-4003-9292-AA77D0CC2420}"/>
              </a:ext>
            </a:extLst>
          </p:cNvPr>
          <p:cNvSpPr txBox="1">
            <a:spLocks/>
          </p:cNvSpPr>
          <p:nvPr/>
        </p:nvSpPr>
        <p:spPr>
          <a:xfrm>
            <a:off x="3001332" y="1904943"/>
            <a:ext cx="54865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a-DK" sz="3600" dirty="0">
                <a:solidFill>
                  <a:schemeClr val="tx1">
                    <a:lumMod val="75000"/>
                    <a:lumOff val="25000"/>
                  </a:schemeClr>
                </a:solidFill>
                <a:latin typeface="Simplifica" panose="02000000000000000000" pitchFamily="2" charset="0"/>
              </a:rPr>
              <a:t>This could have </a:t>
            </a:r>
            <a:r>
              <a:rPr lang="en-US" sz="3600" dirty="0">
                <a:solidFill>
                  <a:schemeClr val="tx1">
                    <a:lumMod val="75000"/>
                    <a:lumOff val="25000"/>
                  </a:schemeClr>
                </a:solidFill>
                <a:latin typeface="Simplifica" panose="02000000000000000000" pitchFamily="2" charset="0"/>
              </a:rPr>
              <a:t>therapeutic</a:t>
            </a:r>
            <a:r>
              <a:rPr lang="da-DK" sz="3600" dirty="0">
                <a:solidFill>
                  <a:schemeClr val="tx1">
                    <a:lumMod val="75000"/>
                    <a:lumOff val="25000"/>
                  </a:schemeClr>
                </a:solidFill>
                <a:latin typeface="Simplifica" panose="02000000000000000000" pitchFamily="2" charset="0"/>
              </a:rPr>
              <a:t> </a:t>
            </a:r>
            <a:r>
              <a:rPr lang="da-DK" sz="3600" dirty="0" err="1">
                <a:solidFill>
                  <a:schemeClr val="tx1">
                    <a:lumMod val="75000"/>
                    <a:lumOff val="25000"/>
                  </a:schemeClr>
                </a:solidFill>
                <a:latin typeface="Simplifica" panose="02000000000000000000" pitchFamily="2" charset="0"/>
              </a:rPr>
              <a:t>uses</a:t>
            </a:r>
            <a:endParaRPr lang="en-US" sz="3600" dirty="0">
              <a:latin typeface="Simplifica" panose="02000000000000000000" pitchFamily="2" charset="0"/>
            </a:endParaRPr>
          </a:p>
        </p:txBody>
      </p:sp>
    </p:spTree>
    <p:extLst>
      <p:ext uri="{BB962C8B-B14F-4D97-AF65-F5344CB8AC3E}">
        <p14:creationId xmlns:p14="http://schemas.microsoft.com/office/powerpoint/2010/main" val="427322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400" dirty="0"/>
          </a:p>
        </p:txBody>
      </p:sp>
      <p:pic>
        <p:nvPicPr>
          <p:cNvPr id="8" name="Billede 7">
            <a:extLst>
              <a:ext uri="{FF2B5EF4-FFF2-40B4-BE49-F238E27FC236}">
                <a16:creationId xmlns:a16="http://schemas.microsoft.com/office/drawing/2014/main" id="{9A11753F-CA51-4C86-B236-61A32C12F3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1100" y="2499875"/>
            <a:ext cx="6760093" cy="4063341"/>
          </a:xfrm>
          <a:prstGeom prst="rect">
            <a:avLst/>
          </a:prstGeom>
        </p:spPr>
      </p:pic>
      <p:pic>
        <p:nvPicPr>
          <p:cNvPr id="9" name="Pladsholder til indhold 5">
            <a:extLst>
              <a:ext uri="{FF2B5EF4-FFF2-40B4-BE49-F238E27FC236}">
                <a16:creationId xmlns:a16="http://schemas.microsoft.com/office/drawing/2014/main" id="{49B6CB3D-A5B3-4D04-A41F-362543C6692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7699385" y="1787178"/>
            <a:ext cx="534468" cy="748257"/>
          </a:xfrm>
          <a:prstGeom prst="rect">
            <a:avLst/>
          </a:prstGeom>
        </p:spPr>
      </p:pic>
      <p:sp>
        <p:nvSpPr>
          <p:cNvPr id="7" name="Titel 1">
            <a:extLst>
              <a:ext uri="{FF2B5EF4-FFF2-40B4-BE49-F238E27FC236}">
                <a16:creationId xmlns:a16="http://schemas.microsoft.com/office/drawing/2014/main" id="{68E0BE55-8780-4003-9292-AA77D0CC2420}"/>
              </a:ext>
            </a:extLst>
          </p:cNvPr>
          <p:cNvSpPr txBox="1">
            <a:spLocks/>
          </p:cNvSpPr>
          <p:nvPr/>
        </p:nvSpPr>
        <p:spPr>
          <a:xfrm>
            <a:off x="3001332" y="1904943"/>
            <a:ext cx="54865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a-DK" sz="3600" dirty="0">
                <a:solidFill>
                  <a:schemeClr val="tx1">
                    <a:lumMod val="75000"/>
                    <a:lumOff val="25000"/>
                  </a:schemeClr>
                </a:solidFill>
                <a:latin typeface="Simplifica" panose="02000000000000000000" pitchFamily="2" charset="0"/>
              </a:rPr>
              <a:t>This could have </a:t>
            </a:r>
            <a:r>
              <a:rPr lang="en-US" sz="3600" dirty="0">
                <a:solidFill>
                  <a:schemeClr val="tx1">
                    <a:lumMod val="75000"/>
                    <a:lumOff val="25000"/>
                  </a:schemeClr>
                </a:solidFill>
                <a:latin typeface="Simplifica" panose="02000000000000000000" pitchFamily="2" charset="0"/>
              </a:rPr>
              <a:t>therapeutic</a:t>
            </a:r>
            <a:r>
              <a:rPr lang="da-DK" sz="3600" dirty="0">
                <a:solidFill>
                  <a:schemeClr val="tx1">
                    <a:lumMod val="75000"/>
                    <a:lumOff val="25000"/>
                  </a:schemeClr>
                </a:solidFill>
                <a:latin typeface="Simplifica" panose="02000000000000000000" pitchFamily="2" charset="0"/>
              </a:rPr>
              <a:t> </a:t>
            </a:r>
            <a:r>
              <a:rPr lang="da-DK" sz="3600" dirty="0" err="1">
                <a:solidFill>
                  <a:schemeClr val="tx1">
                    <a:lumMod val="75000"/>
                    <a:lumOff val="25000"/>
                  </a:schemeClr>
                </a:solidFill>
                <a:latin typeface="Simplifica" panose="02000000000000000000" pitchFamily="2" charset="0"/>
              </a:rPr>
              <a:t>uses</a:t>
            </a:r>
            <a:endParaRPr lang="en-US" sz="3600" dirty="0">
              <a:latin typeface="Simplifica" panose="02000000000000000000" pitchFamily="2" charset="0"/>
            </a:endParaRPr>
          </a:p>
        </p:txBody>
      </p:sp>
      <p:pic>
        <p:nvPicPr>
          <p:cNvPr id="3" name="Billede 2" descr="Et billede, der indeholder indendørs, flaske, sidder, bord&#10;&#10;Automatisk genereret beskrivelse">
            <a:extLst>
              <a:ext uri="{FF2B5EF4-FFF2-40B4-BE49-F238E27FC236}">
                <a16:creationId xmlns:a16="http://schemas.microsoft.com/office/drawing/2014/main" id="{262F67C2-F08E-4DAD-937F-38AC6A933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775" y="2244950"/>
            <a:ext cx="2063626" cy="3809771"/>
          </a:xfrm>
          <a:prstGeom prst="rect">
            <a:avLst/>
          </a:prstGeom>
        </p:spPr>
      </p:pic>
      <p:sp>
        <p:nvSpPr>
          <p:cNvPr id="10" name="Rektangel 9">
            <a:extLst>
              <a:ext uri="{FF2B5EF4-FFF2-40B4-BE49-F238E27FC236}">
                <a16:creationId xmlns:a16="http://schemas.microsoft.com/office/drawing/2014/main" id="{55FA7228-8A1D-4629-AEE5-08A83522A44F}"/>
              </a:ext>
            </a:extLst>
          </p:cNvPr>
          <p:cNvSpPr/>
          <p:nvPr/>
        </p:nvSpPr>
        <p:spPr>
          <a:xfrm>
            <a:off x="259890" y="6421120"/>
            <a:ext cx="11417721" cy="307777"/>
          </a:xfrm>
          <a:prstGeom prst="rect">
            <a:avLst/>
          </a:prstGeom>
        </p:spPr>
        <p:txBody>
          <a:bodyPr wrap="square">
            <a:spAutoFit/>
          </a:bodyPr>
          <a:lstStyle/>
          <a:p>
            <a:pPr algn="r"/>
            <a:r>
              <a:rPr lang="en-US" sz="1400" dirty="0">
                <a:latin typeface="+mj-lt"/>
                <a:cs typeface="Arial" panose="020B0604020202020204" pitchFamily="34" charset="0"/>
              </a:rPr>
              <a:t>Sandison (2001). </a:t>
            </a:r>
          </a:p>
        </p:txBody>
      </p:sp>
    </p:spTree>
    <p:extLst>
      <p:ext uri="{BB962C8B-B14F-4D97-AF65-F5344CB8AC3E}">
        <p14:creationId xmlns:p14="http://schemas.microsoft.com/office/powerpoint/2010/main" val="2813069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grpId="0" nodeType="with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8"/>
                                        </p:tgtEl>
                                        <p:attrNameLst>
                                          <p:attrName>ppt_x</p:attrName>
                                        </p:attrNameLst>
                                      </p:cBhvr>
                                      <p:tavLst>
                                        <p:tav tm="0">
                                          <p:val>
                                            <p:strVal val="ppt_x"/>
                                          </p:val>
                                        </p:tav>
                                        <p:tav tm="100000">
                                          <p:val>
                                            <p:strVal val="ppt_x"/>
                                          </p:val>
                                        </p:tav>
                                      </p:tavLst>
                                    </p:anim>
                                    <p:anim calcmode="lin" valueType="num">
                                      <p:cBhvr additive="base">
                                        <p:cTn id="11" dur="500"/>
                                        <p:tgtEl>
                                          <p:spTgt spid="8"/>
                                        </p:tgtEl>
                                        <p:attrNameLst>
                                          <p:attrName>ppt_y</p:attrName>
                                        </p:attrNameLst>
                                      </p:cBhvr>
                                      <p:tavLst>
                                        <p:tav tm="0">
                                          <p:val>
                                            <p:strVal val="ppt_y"/>
                                          </p:val>
                                        </p:tav>
                                        <p:tav tm="100000">
                                          <p:val>
                                            <p:strVal val="1+ppt_h/2"/>
                                          </p:val>
                                        </p:tav>
                                      </p:tavLst>
                                    </p:anim>
                                    <p:set>
                                      <p:cBhvr>
                                        <p:cTn id="12" dur="1" fill="hold">
                                          <p:stCondLst>
                                            <p:cond delay="499"/>
                                          </p:stCondLst>
                                        </p:cTn>
                                        <p:tgtEl>
                                          <p:spTgt spid="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9"/>
                                        </p:tgtEl>
                                        <p:attrNameLst>
                                          <p:attrName>ppt_x</p:attrName>
                                        </p:attrNameLst>
                                      </p:cBhvr>
                                      <p:tavLst>
                                        <p:tav tm="0">
                                          <p:val>
                                            <p:strVal val="ppt_x"/>
                                          </p:val>
                                        </p:tav>
                                        <p:tav tm="100000">
                                          <p:val>
                                            <p:strVal val="ppt_x"/>
                                          </p:val>
                                        </p:tav>
                                      </p:tavLst>
                                    </p:anim>
                                    <p:anim calcmode="lin" valueType="num">
                                      <p:cBhvr additive="base">
                                        <p:cTn id="15" dur="500"/>
                                        <p:tgtEl>
                                          <p:spTgt spid="9"/>
                                        </p:tgtEl>
                                        <p:attrNameLst>
                                          <p:attrName>ppt_y</p:attrName>
                                        </p:attrNameLst>
                                      </p:cBhvr>
                                      <p:tavLst>
                                        <p:tav tm="0">
                                          <p:val>
                                            <p:strVal val="ppt_y"/>
                                          </p:val>
                                        </p:tav>
                                        <p:tav tm="100000">
                                          <p:val>
                                            <p:strVal val="1+ppt_h/2"/>
                                          </p:val>
                                        </p:tav>
                                      </p:tavLst>
                                    </p:anim>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400" dirty="0"/>
          </a:p>
        </p:txBody>
      </p:sp>
      <p:pic>
        <p:nvPicPr>
          <p:cNvPr id="3" name="Billede 2" descr="Et billede, der indeholder indendørs, flaske, sidder, bord&#10;&#10;Automatisk genereret beskrivelse">
            <a:extLst>
              <a:ext uri="{FF2B5EF4-FFF2-40B4-BE49-F238E27FC236}">
                <a16:creationId xmlns:a16="http://schemas.microsoft.com/office/drawing/2014/main" id="{262F67C2-F08E-4DAD-937F-38AC6A933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039" y="2244950"/>
            <a:ext cx="2063626" cy="3809771"/>
          </a:xfrm>
          <a:prstGeom prst="rect">
            <a:avLst/>
          </a:prstGeom>
        </p:spPr>
      </p:pic>
      <p:pic>
        <p:nvPicPr>
          <p:cNvPr id="11" name="Billede 10" descr="Et billede, der indeholder tekst&#10;&#10;Automatisk genereret beskrivelse">
            <a:extLst>
              <a:ext uri="{FF2B5EF4-FFF2-40B4-BE49-F238E27FC236}">
                <a16:creationId xmlns:a16="http://schemas.microsoft.com/office/drawing/2014/main" id="{C8CB8892-1C93-44DA-81F4-F06888E06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0159" y="775114"/>
            <a:ext cx="7647452" cy="5454779"/>
          </a:xfrm>
          <a:prstGeom prst="rect">
            <a:avLst/>
          </a:prstGeom>
        </p:spPr>
      </p:pic>
      <p:sp>
        <p:nvSpPr>
          <p:cNvPr id="2" name="Rektangel 1">
            <a:extLst>
              <a:ext uri="{FF2B5EF4-FFF2-40B4-BE49-F238E27FC236}">
                <a16:creationId xmlns:a16="http://schemas.microsoft.com/office/drawing/2014/main" id="{0D3BA76A-717E-43A8-90DA-3B6AA8641479}"/>
              </a:ext>
            </a:extLst>
          </p:cNvPr>
          <p:cNvSpPr/>
          <p:nvPr/>
        </p:nvSpPr>
        <p:spPr>
          <a:xfrm>
            <a:off x="259890" y="6421120"/>
            <a:ext cx="11417721" cy="307777"/>
          </a:xfrm>
          <a:prstGeom prst="rect">
            <a:avLst/>
          </a:prstGeom>
        </p:spPr>
        <p:txBody>
          <a:bodyPr wrap="square">
            <a:spAutoFit/>
          </a:bodyPr>
          <a:lstStyle/>
          <a:p>
            <a:pPr algn="r"/>
            <a:r>
              <a:rPr lang="en-US" sz="1400" dirty="0">
                <a:latin typeface="+mj-lt"/>
                <a:cs typeface="Arial" panose="020B0604020202020204" pitchFamily="34" charset="0"/>
              </a:rPr>
              <a:t>Krebs &amp; Johansen (2012). </a:t>
            </a:r>
          </a:p>
        </p:txBody>
      </p:sp>
    </p:spTree>
    <p:extLst>
      <p:ext uri="{BB962C8B-B14F-4D97-AF65-F5344CB8AC3E}">
        <p14:creationId xmlns:p14="http://schemas.microsoft.com/office/powerpoint/2010/main" val="19012489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400" dirty="0"/>
          </a:p>
        </p:txBody>
      </p:sp>
      <p:pic>
        <p:nvPicPr>
          <p:cNvPr id="3" name="Billede 2" descr="Et billede, der indeholder indendørs, flaske, sidder, bord&#10;&#10;Automatisk genereret beskrivelse">
            <a:extLst>
              <a:ext uri="{FF2B5EF4-FFF2-40B4-BE49-F238E27FC236}">
                <a16:creationId xmlns:a16="http://schemas.microsoft.com/office/drawing/2014/main" id="{262F67C2-F08E-4DAD-937F-38AC6A933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039" y="2244950"/>
            <a:ext cx="2063626" cy="3809771"/>
          </a:xfrm>
          <a:prstGeom prst="rect">
            <a:avLst/>
          </a:prstGeom>
        </p:spPr>
      </p:pic>
      <p:pic>
        <p:nvPicPr>
          <p:cNvPr id="11" name="Billede 10">
            <a:extLst>
              <a:ext uri="{FF2B5EF4-FFF2-40B4-BE49-F238E27FC236}">
                <a16:creationId xmlns:a16="http://schemas.microsoft.com/office/drawing/2014/main" id="{C8CB8892-1C93-44DA-81F4-F06888E06A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30159" y="838516"/>
            <a:ext cx="7647452" cy="5327975"/>
          </a:xfrm>
          <a:prstGeom prst="rect">
            <a:avLst/>
          </a:prstGeom>
        </p:spPr>
      </p:pic>
      <p:sp>
        <p:nvSpPr>
          <p:cNvPr id="7" name="Rektangel 6">
            <a:extLst>
              <a:ext uri="{FF2B5EF4-FFF2-40B4-BE49-F238E27FC236}">
                <a16:creationId xmlns:a16="http://schemas.microsoft.com/office/drawing/2014/main" id="{918F6C74-8EA2-4B2C-B5DC-FEB6076234D9}"/>
              </a:ext>
            </a:extLst>
          </p:cNvPr>
          <p:cNvSpPr/>
          <p:nvPr/>
        </p:nvSpPr>
        <p:spPr>
          <a:xfrm>
            <a:off x="259890" y="6421120"/>
            <a:ext cx="11417721" cy="307777"/>
          </a:xfrm>
          <a:prstGeom prst="rect">
            <a:avLst/>
          </a:prstGeom>
        </p:spPr>
        <p:txBody>
          <a:bodyPr wrap="square">
            <a:spAutoFit/>
          </a:bodyPr>
          <a:lstStyle/>
          <a:p>
            <a:pPr algn="r"/>
            <a:r>
              <a:rPr lang="en-US" sz="1400" dirty="0">
                <a:latin typeface="+mj-lt"/>
                <a:cs typeface="Arial" panose="020B0604020202020204" pitchFamily="34" charset="0"/>
              </a:rPr>
              <a:t>Krebs &amp; Johansen (2012). </a:t>
            </a:r>
          </a:p>
        </p:txBody>
      </p:sp>
    </p:spTree>
    <p:extLst>
      <p:ext uri="{BB962C8B-B14F-4D97-AF65-F5344CB8AC3E}">
        <p14:creationId xmlns:p14="http://schemas.microsoft.com/office/powerpoint/2010/main" val="3274016968"/>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7">
            <a:extLst>
              <a:ext uri="{FF2B5EF4-FFF2-40B4-BE49-F238E27FC236}">
                <a16:creationId xmlns:a16="http://schemas.microsoft.com/office/drawing/2014/main" id="{B732453C-4FEA-40C4-B4FF-E60DDA6F4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0798" y="883919"/>
            <a:ext cx="7606813" cy="5221729"/>
          </a:xfrm>
          <a:prstGeom prst="rect">
            <a:avLst/>
          </a:prstGeom>
        </p:spPr>
      </p:pic>
      <p:pic>
        <p:nvPicPr>
          <p:cNvPr id="11" name="Billede 10">
            <a:extLst>
              <a:ext uri="{FF2B5EF4-FFF2-40B4-BE49-F238E27FC236}">
                <a16:creationId xmlns:a16="http://schemas.microsoft.com/office/drawing/2014/main" id="{C8CB8892-1C93-44DA-81F4-F06888E06A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30159" y="838516"/>
            <a:ext cx="7647452" cy="5327975"/>
          </a:xfrm>
          <a:prstGeom prst="rect">
            <a:avLst/>
          </a:prstGeom>
        </p:spPr>
      </p:pic>
      <p:pic>
        <p:nvPicPr>
          <p:cNvPr id="7" name="Billede 6">
            <a:extLst>
              <a:ext uri="{FF2B5EF4-FFF2-40B4-BE49-F238E27FC236}">
                <a16:creationId xmlns:a16="http://schemas.microsoft.com/office/drawing/2014/main" id="{845556D3-677A-498D-BB1A-2BB554D307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3371" y="2160388"/>
            <a:ext cx="2656341" cy="3699138"/>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5">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400" dirty="0"/>
          </a:p>
        </p:txBody>
      </p:sp>
      <p:pic>
        <p:nvPicPr>
          <p:cNvPr id="3" name="Billede 2" descr="Et billede, der indeholder indendørs, flaske, sidder, bord&#10;&#10;Automatisk genereret beskrivelse">
            <a:extLst>
              <a:ext uri="{FF2B5EF4-FFF2-40B4-BE49-F238E27FC236}">
                <a16:creationId xmlns:a16="http://schemas.microsoft.com/office/drawing/2014/main" id="{262F67C2-F08E-4DAD-937F-38AC6A9330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4039" y="2244950"/>
            <a:ext cx="2063626" cy="3809771"/>
          </a:xfrm>
          <a:prstGeom prst="rect">
            <a:avLst/>
          </a:prstGeom>
        </p:spPr>
      </p:pic>
      <p:sp>
        <p:nvSpPr>
          <p:cNvPr id="9" name="Rektangel 8">
            <a:extLst>
              <a:ext uri="{FF2B5EF4-FFF2-40B4-BE49-F238E27FC236}">
                <a16:creationId xmlns:a16="http://schemas.microsoft.com/office/drawing/2014/main" id="{EB39784F-F70E-48B4-9C09-8299B966462C}"/>
              </a:ext>
            </a:extLst>
          </p:cNvPr>
          <p:cNvSpPr/>
          <p:nvPr/>
        </p:nvSpPr>
        <p:spPr>
          <a:xfrm>
            <a:off x="259890" y="6421120"/>
            <a:ext cx="11417721" cy="307777"/>
          </a:xfrm>
          <a:prstGeom prst="rect">
            <a:avLst/>
          </a:prstGeom>
        </p:spPr>
        <p:txBody>
          <a:bodyPr wrap="square">
            <a:spAutoFit/>
          </a:bodyPr>
          <a:lstStyle/>
          <a:p>
            <a:pPr algn="r"/>
            <a:r>
              <a:rPr lang="en-US" sz="1400" dirty="0">
                <a:latin typeface="+mj-lt"/>
                <a:cs typeface="Arial" panose="020B0604020202020204" pitchFamily="34" charset="0"/>
              </a:rPr>
              <a:t>Krebs &amp; Johansen (2012). </a:t>
            </a:r>
          </a:p>
        </p:txBody>
      </p:sp>
    </p:spTree>
    <p:extLst>
      <p:ext uri="{BB962C8B-B14F-4D97-AF65-F5344CB8AC3E}">
        <p14:creationId xmlns:p14="http://schemas.microsoft.com/office/powerpoint/2010/main" val="3917809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11"/>
                                        </p:tgtEl>
                                      </p:cBhvr>
                                    </p:animEffect>
                                    <p:set>
                                      <p:cBhvr>
                                        <p:cTn id="12"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400" dirty="0"/>
          </a:p>
        </p:txBody>
      </p:sp>
      <p:pic>
        <p:nvPicPr>
          <p:cNvPr id="7" name="Pladsholder til indhold 6">
            <a:extLst>
              <a:ext uri="{FF2B5EF4-FFF2-40B4-BE49-F238E27FC236}">
                <a16:creationId xmlns:a16="http://schemas.microsoft.com/office/drawing/2014/main" id="{C6BF4CAA-1011-47EF-B01F-FF0BA196823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262327" y="2888927"/>
            <a:ext cx="3550539" cy="4255012"/>
          </a:xfrm>
        </p:spPr>
      </p:pic>
      <p:pic>
        <p:nvPicPr>
          <p:cNvPr id="11" name="Pladsholder til indhold 6">
            <a:extLst>
              <a:ext uri="{FF2B5EF4-FFF2-40B4-BE49-F238E27FC236}">
                <a16:creationId xmlns:a16="http://schemas.microsoft.com/office/drawing/2014/main" id="{543B19F9-40B3-422D-AE26-65F6232F7A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20700000">
            <a:off x="3519763" y="4431460"/>
            <a:ext cx="1433148" cy="2579667"/>
          </a:xfrm>
          <a:prstGeom prst="rect">
            <a:avLst/>
          </a:prstGeom>
        </p:spPr>
      </p:pic>
      <p:pic>
        <p:nvPicPr>
          <p:cNvPr id="15" name="Pladsholder til indhold 6">
            <a:extLst>
              <a:ext uri="{FF2B5EF4-FFF2-40B4-BE49-F238E27FC236}">
                <a16:creationId xmlns:a16="http://schemas.microsoft.com/office/drawing/2014/main" id="{A62A9BA0-C222-42BD-8B0E-E445B1281D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0700000">
            <a:off x="2945228" y="2543239"/>
            <a:ext cx="1957353" cy="1916058"/>
          </a:xfrm>
          <a:prstGeom prst="rect">
            <a:avLst/>
          </a:prstGeom>
        </p:spPr>
      </p:pic>
    </p:spTree>
    <p:extLst>
      <p:ext uri="{BB962C8B-B14F-4D97-AF65-F5344CB8AC3E}">
        <p14:creationId xmlns:p14="http://schemas.microsoft.com/office/powerpoint/2010/main" val="656067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ppt_x</p:attrName>
                                        </p:attrNameLst>
                                      </p:cBhvr>
                                      <p:tavLst>
                                        <p:tav tm="0">
                                          <p:val>
                                            <p:strVal val="#ppt_x"/>
                                          </p:val>
                                        </p:tav>
                                        <p:tav tm="100000">
                                          <p:val>
                                            <p:strVal val="#ppt_x"/>
                                          </p:val>
                                        </p:tav>
                                      </p:tavLst>
                                    </p:anim>
                                    <p:anim calcmode="lin" valueType="num">
                                      <p:cBhvr>
                                        <p:cTn id="14" dur="2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3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anim calcmode="lin" valueType="num">
                                      <p:cBhvr>
                                        <p:cTn id="18" dur="2000" fill="hold"/>
                                        <p:tgtEl>
                                          <p:spTgt spid="15"/>
                                        </p:tgtEl>
                                        <p:attrNameLst>
                                          <p:attrName>ppt_x</p:attrName>
                                        </p:attrNameLst>
                                      </p:cBhvr>
                                      <p:tavLst>
                                        <p:tav tm="0">
                                          <p:val>
                                            <p:strVal val="#ppt_x"/>
                                          </p:val>
                                        </p:tav>
                                        <p:tav tm="100000">
                                          <p:val>
                                            <p:strVal val="#ppt_x"/>
                                          </p:val>
                                        </p:tav>
                                      </p:tavLst>
                                    </p:anim>
                                    <p:anim calcmode="lin" valueType="num">
                                      <p:cBhvr>
                                        <p:cTn id="19" dur="2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466E24-DC28-43C1-AC3F-C5C8F6D59026}"/>
              </a:ext>
            </a:extLst>
          </p:cNvPr>
          <p:cNvSpPr>
            <a:spLocks noGrp="1"/>
          </p:cNvSpPr>
          <p:nvPr>
            <p:ph type="title"/>
          </p:nvPr>
        </p:nvSpPr>
        <p:spPr/>
        <p:txBody>
          <a:bodyPr/>
          <a:lstStyle/>
          <a:p>
            <a:endParaRPr lang="en-US" dirty="0"/>
          </a:p>
        </p:txBody>
      </p:sp>
      <p:pic>
        <p:nvPicPr>
          <p:cNvPr id="6" name="Pladsholder til indhold 5">
            <a:extLst>
              <a:ext uri="{FF2B5EF4-FFF2-40B4-BE49-F238E27FC236}">
                <a16:creationId xmlns:a16="http://schemas.microsoft.com/office/drawing/2014/main" id="{7FE9FAE6-B4C0-483A-BB74-FF02FB8AE1F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668575" y="2004878"/>
            <a:ext cx="659055" cy="922677"/>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63480" y="2941865"/>
            <a:ext cx="1869246" cy="2195622"/>
          </a:xfrm>
          <a:prstGeom prst="rect">
            <a:avLst/>
          </a:prstGeom>
        </p:spPr>
      </p:pic>
      <p:sp>
        <p:nvSpPr>
          <p:cNvPr id="7" name="Titel 1">
            <a:extLst>
              <a:ext uri="{FF2B5EF4-FFF2-40B4-BE49-F238E27FC236}">
                <a16:creationId xmlns:a16="http://schemas.microsoft.com/office/drawing/2014/main" id="{BB4A8156-3EF6-450A-8F8D-406D11F36AA2}"/>
              </a:ext>
            </a:extLst>
          </p:cNvPr>
          <p:cNvSpPr txBox="1">
            <a:spLocks/>
          </p:cNvSpPr>
          <p:nvPr/>
        </p:nvSpPr>
        <p:spPr>
          <a:xfrm>
            <a:off x="1523999" y="1109856"/>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8800" dirty="0">
              <a:solidFill>
                <a:schemeClr val="tx1">
                  <a:lumMod val="75000"/>
                  <a:lumOff val="25000"/>
                </a:schemeClr>
              </a:solidFill>
              <a:latin typeface="Simplifica" panose="02000000000000000000" pitchFamily="2" charset="0"/>
            </a:endParaRPr>
          </a:p>
        </p:txBody>
      </p:sp>
      <p:sp>
        <p:nvSpPr>
          <p:cNvPr id="8" name="Titel 1">
            <a:extLst>
              <a:ext uri="{FF2B5EF4-FFF2-40B4-BE49-F238E27FC236}">
                <a16:creationId xmlns:a16="http://schemas.microsoft.com/office/drawing/2014/main" id="{D7A76CC3-B52A-47ED-B79F-1B7420D271E2}"/>
              </a:ext>
            </a:extLst>
          </p:cNvPr>
          <p:cNvSpPr txBox="1">
            <a:spLocks/>
          </p:cNvSpPr>
          <p:nvPr/>
        </p:nvSpPr>
        <p:spPr>
          <a:xfrm>
            <a:off x="3821533" y="2222232"/>
            <a:ext cx="4657440"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a-DK" dirty="0" err="1">
                <a:solidFill>
                  <a:schemeClr val="tx1">
                    <a:lumMod val="75000"/>
                    <a:lumOff val="25000"/>
                  </a:schemeClr>
                </a:solidFill>
                <a:latin typeface="Simplifica" panose="02000000000000000000" pitchFamily="2" charset="0"/>
              </a:rPr>
              <a:t>What’s</a:t>
            </a:r>
            <a:r>
              <a:rPr lang="da-DK" dirty="0">
                <a:solidFill>
                  <a:schemeClr val="tx1">
                    <a:lumMod val="75000"/>
                    <a:lumOff val="25000"/>
                  </a:schemeClr>
                </a:solidFill>
                <a:latin typeface="Simplifica" panose="02000000000000000000" pitchFamily="2" charset="0"/>
              </a:rPr>
              <a:t> a </a:t>
            </a:r>
            <a:r>
              <a:rPr lang="da-DK" dirty="0" err="1">
                <a:solidFill>
                  <a:schemeClr val="tx1">
                    <a:lumMod val="75000"/>
                    <a:lumOff val="25000"/>
                  </a:schemeClr>
                </a:solidFill>
                <a:latin typeface="Simplifica" panose="02000000000000000000" pitchFamily="2" charset="0"/>
              </a:rPr>
              <a:t>psychedelic</a:t>
            </a:r>
            <a:endParaRPr lang="en-US" dirty="0"/>
          </a:p>
        </p:txBody>
      </p:sp>
    </p:spTree>
    <p:extLst>
      <p:ext uri="{BB962C8B-B14F-4D97-AF65-F5344CB8AC3E}">
        <p14:creationId xmlns:p14="http://schemas.microsoft.com/office/powerpoint/2010/main" val="109929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400" dirty="0"/>
          </a:p>
        </p:txBody>
      </p:sp>
      <p:sp>
        <p:nvSpPr>
          <p:cNvPr id="10" name="Titel 1">
            <a:extLst>
              <a:ext uri="{FF2B5EF4-FFF2-40B4-BE49-F238E27FC236}">
                <a16:creationId xmlns:a16="http://schemas.microsoft.com/office/drawing/2014/main" id="{2801FEBE-5A15-41CD-AC11-206827EF381B}"/>
              </a:ext>
            </a:extLst>
          </p:cNvPr>
          <p:cNvSpPr txBox="1">
            <a:spLocks/>
          </p:cNvSpPr>
          <p:nvPr/>
        </p:nvSpPr>
        <p:spPr>
          <a:xfrm>
            <a:off x="1488158" y="1650018"/>
            <a:ext cx="7020842" cy="1278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i="1" dirty="0"/>
              <a:t>"The Nixon campaign in 1968, and the Nixon White House after that, had two enemies: the antiwar left and black people.</a:t>
            </a:r>
          </a:p>
        </p:txBody>
      </p:sp>
      <p:sp>
        <p:nvSpPr>
          <p:cNvPr id="11" name="Titel 1">
            <a:extLst>
              <a:ext uri="{FF2B5EF4-FFF2-40B4-BE49-F238E27FC236}">
                <a16:creationId xmlns:a16="http://schemas.microsoft.com/office/drawing/2014/main" id="{CD9B1239-8FAB-43EB-AC4F-BCAA75210F5B}"/>
              </a:ext>
            </a:extLst>
          </p:cNvPr>
          <p:cNvSpPr txBox="1">
            <a:spLocks/>
          </p:cNvSpPr>
          <p:nvPr/>
        </p:nvSpPr>
        <p:spPr>
          <a:xfrm>
            <a:off x="1488158" y="2626522"/>
            <a:ext cx="7109742" cy="2265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i="1" dirty="0"/>
              <a:t>You understand what I'm saying? We knew we couldn't make it illegal to be either against the war or black, but by getting the public to associate the hippies with marijuana and blacks with heroin, and then criminalizing both heavily, we could disrupt those communities.</a:t>
            </a:r>
          </a:p>
        </p:txBody>
      </p:sp>
      <p:sp>
        <p:nvSpPr>
          <p:cNvPr id="12" name="Titel 1">
            <a:extLst>
              <a:ext uri="{FF2B5EF4-FFF2-40B4-BE49-F238E27FC236}">
                <a16:creationId xmlns:a16="http://schemas.microsoft.com/office/drawing/2014/main" id="{7691A854-1862-460B-A25A-6209CD76FD3D}"/>
              </a:ext>
            </a:extLst>
          </p:cNvPr>
          <p:cNvSpPr txBox="1">
            <a:spLocks/>
          </p:cNvSpPr>
          <p:nvPr/>
        </p:nvSpPr>
        <p:spPr>
          <a:xfrm>
            <a:off x="1505697" y="4485085"/>
            <a:ext cx="6792242" cy="1278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i="1" dirty="0"/>
              <a:t>Did we know we were lying about the drugs? </a:t>
            </a:r>
          </a:p>
          <a:p>
            <a:r>
              <a:rPr lang="en-US" sz="2200" i="1" dirty="0"/>
              <a:t>Of course we did."</a:t>
            </a:r>
          </a:p>
        </p:txBody>
      </p:sp>
      <p:pic>
        <p:nvPicPr>
          <p:cNvPr id="7" name="Billede 6">
            <a:extLst>
              <a:ext uri="{FF2B5EF4-FFF2-40B4-BE49-F238E27FC236}">
                <a16:creationId xmlns:a16="http://schemas.microsoft.com/office/drawing/2014/main" id="{3CC6BFEF-2A94-4697-A55C-1AE83066D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82665" y="353623"/>
            <a:ext cx="4409335" cy="6504377"/>
          </a:xfrm>
          <a:prstGeom prst="rect">
            <a:avLst/>
          </a:prstGeom>
        </p:spPr>
      </p:pic>
      <p:sp>
        <p:nvSpPr>
          <p:cNvPr id="14" name="Titel 1">
            <a:extLst>
              <a:ext uri="{FF2B5EF4-FFF2-40B4-BE49-F238E27FC236}">
                <a16:creationId xmlns:a16="http://schemas.microsoft.com/office/drawing/2014/main" id="{473F684C-F958-4A3C-8F98-70EEAFF7B72C}"/>
              </a:ext>
            </a:extLst>
          </p:cNvPr>
          <p:cNvSpPr txBox="1">
            <a:spLocks/>
          </p:cNvSpPr>
          <p:nvPr/>
        </p:nvSpPr>
        <p:spPr>
          <a:xfrm>
            <a:off x="3527665" y="5687081"/>
            <a:ext cx="5692244" cy="623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John Ehrlichman, advisor to President Nixon</a:t>
            </a:r>
          </a:p>
        </p:txBody>
      </p:sp>
      <p:sp>
        <p:nvSpPr>
          <p:cNvPr id="15" name="Rektangel 14">
            <a:extLst>
              <a:ext uri="{FF2B5EF4-FFF2-40B4-BE49-F238E27FC236}">
                <a16:creationId xmlns:a16="http://schemas.microsoft.com/office/drawing/2014/main" id="{B1B279A4-F960-4496-B4F9-CB414C119715}"/>
              </a:ext>
            </a:extLst>
          </p:cNvPr>
          <p:cNvSpPr/>
          <p:nvPr/>
        </p:nvSpPr>
        <p:spPr>
          <a:xfrm>
            <a:off x="259890" y="6421120"/>
            <a:ext cx="11417721" cy="307777"/>
          </a:xfrm>
          <a:prstGeom prst="rect">
            <a:avLst/>
          </a:prstGeom>
        </p:spPr>
        <p:txBody>
          <a:bodyPr wrap="square">
            <a:spAutoFit/>
          </a:bodyPr>
          <a:lstStyle/>
          <a:p>
            <a:pPr algn="r"/>
            <a:r>
              <a:rPr lang="en-US" sz="1400" dirty="0">
                <a:solidFill>
                  <a:schemeClr val="bg1"/>
                </a:solidFill>
                <a:latin typeface="+mj-lt"/>
              </a:rPr>
              <a:t>Baum (2016)</a:t>
            </a:r>
            <a:endParaRPr lang="en-US" sz="140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35710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466E24-DC28-43C1-AC3F-C5C8F6D59026}"/>
              </a:ext>
            </a:extLst>
          </p:cNvPr>
          <p:cNvSpPr>
            <a:spLocks noGrp="1"/>
          </p:cNvSpPr>
          <p:nvPr>
            <p:ph type="title"/>
          </p:nvPr>
        </p:nvSpPr>
        <p:spPr>
          <a:xfrm>
            <a:off x="3767279" y="3135449"/>
            <a:ext cx="4657440" cy="587102"/>
          </a:xfrm>
        </p:spPr>
        <p:txBody>
          <a:bodyPr>
            <a:normAutofit fontScale="90000"/>
          </a:bodyPr>
          <a:lstStyle/>
          <a:p>
            <a:pPr algn="ctr"/>
            <a:r>
              <a:rPr lang="da-DK" dirty="0">
                <a:solidFill>
                  <a:schemeClr val="tx1">
                    <a:lumMod val="75000"/>
                    <a:lumOff val="25000"/>
                  </a:schemeClr>
                </a:solidFill>
                <a:latin typeface="Simplifica" panose="02000000000000000000" pitchFamily="2" charset="0"/>
              </a:rPr>
              <a:t>35 </a:t>
            </a:r>
            <a:r>
              <a:rPr lang="da-DK" dirty="0" err="1">
                <a:solidFill>
                  <a:schemeClr val="tx1">
                    <a:lumMod val="75000"/>
                    <a:lumOff val="25000"/>
                  </a:schemeClr>
                </a:solidFill>
                <a:latin typeface="Simplifica" panose="02000000000000000000" pitchFamily="2" charset="0"/>
              </a:rPr>
              <a:t>years</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later</a:t>
            </a:r>
            <a:r>
              <a:rPr lang="da-DK" dirty="0">
                <a:solidFill>
                  <a:schemeClr val="tx1">
                    <a:lumMod val="75000"/>
                    <a:lumOff val="25000"/>
                  </a:schemeClr>
                </a:solidFill>
                <a:latin typeface="Simplifica" panose="02000000000000000000" pitchFamily="2" charset="0"/>
              </a:rPr>
              <a:t>. . .</a:t>
            </a:r>
            <a:endParaRPr lang="en-US" dirty="0"/>
          </a:p>
        </p:txBody>
      </p:sp>
    </p:spTree>
    <p:extLst>
      <p:ext uri="{BB962C8B-B14F-4D97-AF65-F5344CB8AC3E}">
        <p14:creationId xmlns:p14="http://schemas.microsoft.com/office/powerpoint/2010/main" val="1173832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a:extLst>
              <a:ext uri="{FF2B5EF4-FFF2-40B4-BE49-F238E27FC236}">
                <a16:creationId xmlns:a16="http://schemas.microsoft.com/office/drawing/2014/main" id="{6ECB364E-D5BC-4D51-8FA6-DCF37678C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385306">
            <a:off x="1915657" y="977183"/>
            <a:ext cx="8148925" cy="1746198"/>
          </a:xfrm>
          <a:prstGeom prst="rect">
            <a:avLst/>
          </a:prstGeom>
          <a:effectLst>
            <a:outerShdw blurRad="76200" dist="25400" dir="5400000" algn="ctr" rotWithShape="0">
              <a:srgbClr val="000000">
                <a:alpha val="87000"/>
              </a:srgbClr>
            </a:outerShdw>
          </a:effectLst>
        </p:spPr>
      </p:pic>
      <p:pic>
        <p:nvPicPr>
          <p:cNvPr id="8" name="Billede 7">
            <a:extLst>
              <a:ext uri="{FF2B5EF4-FFF2-40B4-BE49-F238E27FC236}">
                <a16:creationId xmlns:a16="http://schemas.microsoft.com/office/drawing/2014/main" id="{27AF7B75-9A0F-4048-8016-0EA7AF396E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79073">
            <a:off x="1837611" y="2390937"/>
            <a:ext cx="7893032" cy="1689139"/>
          </a:xfrm>
          <a:prstGeom prst="rect">
            <a:avLst/>
          </a:prstGeom>
          <a:effectLst>
            <a:outerShdw blurRad="76200" dist="25400" dir="5400000" algn="ctr" rotWithShape="0">
              <a:srgbClr val="000000">
                <a:alpha val="99000"/>
              </a:srgbClr>
            </a:outerShdw>
          </a:effectLst>
        </p:spPr>
      </p:pic>
      <p:pic>
        <p:nvPicPr>
          <p:cNvPr id="7" name="Billede 6">
            <a:extLst>
              <a:ext uri="{FF2B5EF4-FFF2-40B4-BE49-F238E27FC236}">
                <a16:creationId xmlns:a16="http://schemas.microsoft.com/office/drawing/2014/main" id="{6AC4695B-8E1D-4538-A7D9-A7B7B4C97F66}"/>
              </a:ext>
            </a:extLst>
          </p:cNvPr>
          <p:cNvPicPr>
            <a:picLocks noChangeAspect="1"/>
          </p:cNvPicPr>
          <p:nvPr/>
        </p:nvPicPr>
        <p:blipFill rotWithShape="1">
          <a:blip r:embed="rId4">
            <a:extLst>
              <a:ext uri="{28A0092B-C50C-407E-A947-70E740481C1C}">
                <a14:useLocalDpi xmlns:a14="http://schemas.microsoft.com/office/drawing/2010/main" val="0"/>
              </a:ext>
            </a:extLst>
          </a:blip>
          <a:srcRect t="25827" b="4219"/>
          <a:stretch/>
        </p:blipFill>
        <p:spPr>
          <a:xfrm rot="21359007">
            <a:off x="1487446" y="2968979"/>
            <a:ext cx="9005345" cy="1390070"/>
          </a:xfrm>
          <a:prstGeom prst="rect">
            <a:avLst/>
          </a:prstGeom>
          <a:effectLst>
            <a:outerShdw blurRad="76200" dist="25400" dir="5400000" algn="ctr" rotWithShape="0">
              <a:srgbClr val="000000">
                <a:alpha val="99000"/>
              </a:srgbClr>
            </a:outerShdw>
          </a:effectLst>
        </p:spPr>
      </p:pic>
      <p:pic>
        <p:nvPicPr>
          <p:cNvPr id="9" name="Billede 8">
            <a:extLst>
              <a:ext uri="{FF2B5EF4-FFF2-40B4-BE49-F238E27FC236}">
                <a16:creationId xmlns:a16="http://schemas.microsoft.com/office/drawing/2014/main" id="{93CE725F-1BBA-4ED5-9C9E-490CD34E00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1434627">
            <a:off x="3102048" y="3367722"/>
            <a:ext cx="5564387" cy="2715153"/>
          </a:xfrm>
          <a:prstGeom prst="rect">
            <a:avLst/>
          </a:prstGeom>
          <a:effectLst>
            <a:outerShdw blurRad="76200" dist="25400" dir="5400000" algn="ctr" rotWithShape="0">
              <a:srgbClr val="000000">
                <a:alpha val="99000"/>
              </a:srgbClr>
            </a:outerShdw>
          </a:effectLst>
        </p:spPr>
      </p:pic>
    </p:spTree>
    <p:extLst>
      <p:ext uri="{BB962C8B-B14F-4D97-AF65-F5344CB8AC3E}">
        <p14:creationId xmlns:p14="http://schemas.microsoft.com/office/powerpoint/2010/main" val="2624447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 calcmode="lin" valueType="num">
                                      <p:cBhvr>
                                        <p:cTn id="17" dur="500" fill="hold"/>
                                        <p:tgtEl>
                                          <p:spTgt spid="8"/>
                                        </p:tgtEl>
                                        <p:attrNameLst>
                                          <p:attrName>style.rotation</p:attrName>
                                        </p:attrNameLst>
                                      </p:cBhvr>
                                      <p:tavLst>
                                        <p:tav tm="0">
                                          <p:val>
                                            <p:fltVal val="90"/>
                                          </p:val>
                                        </p:tav>
                                        <p:tav tm="100000">
                                          <p:val>
                                            <p:fltVal val="0"/>
                                          </p:val>
                                        </p:tav>
                                      </p:tavLst>
                                    </p:anim>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90"/>
                                          </p:val>
                                        </p:tav>
                                        <p:tav tm="100000">
                                          <p:val>
                                            <p:fltVal val="0"/>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style.rotation</p:attrName>
                                        </p:attrNameLst>
                                      </p:cBhvr>
                                      <p:tavLst>
                                        <p:tav tm="0">
                                          <p:val>
                                            <p:fltVal val="90"/>
                                          </p:val>
                                        </p:tav>
                                        <p:tav tm="100000">
                                          <p:val>
                                            <p:fltVal val="0"/>
                                          </p:val>
                                        </p:tav>
                                      </p:tavLst>
                                    </p:anim>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466E24-DC28-43C1-AC3F-C5C8F6D59026}"/>
              </a:ext>
            </a:extLst>
          </p:cNvPr>
          <p:cNvSpPr>
            <a:spLocks noGrp="1"/>
          </p:cNvSpPr>
          <p:nvPr>
            <p:ph type="title"/>
          </p:nvPr>
        </p:nvSpPr>
        <p:spPr/>
        <p:txBody>
          <a:bodyPr/>
          <a:lstStyle/>
          <a:p>
            <a:endParaRPr lang="en-US" dirty="0"/>
          </a:p>
        </p:txBody>
      </p:sp>
      <p:pic>
        <p:nvPicPr>
          <p:cNvPr id="6" name="Pladsholder til indhold 5">
            <a:extLst>
              <a:ext uri="{FF2B5EF4-FFF2-40B4-BE49-F238E27FC236}">
                <a16:creationId xmlns:a16="http://schemas.microsoft.com/office/drawing/2014/main" id="{7FE9FAE6-B4C0-483A-BB74-FF02FB8AE1F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825420" y="1994718"/>
            <a:ext cx="659055" cy="922677"/>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20325" y="2931705"/>
            <a:ext cx="1869246" cy="2195622"/>
          </a:xfrm>
          <a:prstGeom prst="rect">
            <a:avLst/>
          </a:prstGeom>
        </p:spPr>
      </p:pic>
      <p:sp>
        <p:nvSpPr>
          <p:cNvPr id="7" name="Titel 1">
            <a:extLst>
              <a:ext uri="{FF2B5EF4-FFF2-40B4-BE49-F238E27FC236}">
                <a16:creationId xmlns:a16="http://schemas.microsoft.com/office/drawing/2014/main" id="{BB4A8156-3EF6-450A-8F8D-406D11F36AA2}"/>
              </a:ext>
            </a:extLst>
          </p:cNvPr>
          <p:cNvSpPr txBox="1">
            <a:spLocks/>
          </p:cNvSpPr>
          <p:nvPr/>
        </p:nvSpPr>
        <p:spPr>
          <a:xfrm>
            <a:off x="1523999" y="1109856"/>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8800" dirty="0">
              <a:solidFill>
                <a:schemeClr val="tx1">
                  <a:lumMod val="75000"/>
                  <a:lumOff val="25000"/>
                </a:schemeClr>
              </a:solidFill>
              <a:latin typeface="Simplifica" panose="02000000000000000000" pitchFamily="2" charset="0"/>
            </a:endParaRPr>
          </a:p>
        </p:txBody>
      </p:sp>
      <p:sp>
        <p:nvSpPr>
          <p:cNvPr id="8" name="Titel 1">
            <a:extLst>
              <a:ext uri="{FF2B5EF4-FFF2-40B4-BE49-F238E27FC236}">
                <a16:creationId xmlns:a16="http://schemas.microsoft.com/office/drawing/2014/main" id="{901B94D5-9A31-44BD-B1A1-B386DBA163A7}"/>
              </a:ext>
            </a:extLst>
          </p:cNvPr>
          <p:cNvSpPr txBox="1">
            <a:spLocks/>
          </p:cNvSpPr>
          <p:nvPr/>
        </p:nvSpPr>
        <p:spPr>
          <a:xfrm>
            <a:off x="4251428" y="2286660"/>
            <a:ext cx="4657440"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a-DK" dirty="0">
                <a:solidFill>
                  <a:schemeClr val="tx1">
                    <a:lumMod val="75000"/>
                    <a:lumOff val="25000"/>
                  </a:schemeClr>
                </a:solidFill>
                <a:latin typeface="Simplifica" panose="02000000000000000000" pitchFamily="2" charset="0"/>
              </a:rPr>
              <a:t>What </a:t>
            </a:r>
            <a:r>
              <a:rPr lang="da-DK" dirty="0" err="1">
                <a:solidFill>
                  <a:schemeClr val="tx1">
                    <a:lumMod val="75000"/>
                    <a:lumOff val="25000"/>
                  </a:schemeClr>
                </a:solidFill>
                <a:latin typeface="Simplifica" panose="02000000000000000000" pitchFamily="2" charset="0"/>
              </a:rPr>
              <a:t>happened</a:t>
            </a:r>
            <a:endParaRPr lang="en-US" dirty="0"/>
          </a:p>
        </p:txBody>
      </p:sp>
    </p:spTree>
    <p:extLst>
      <p:ext uri="{BB962C8B-B14F-4D97-AF65-F5344CB8AC3E}">
        <p14:creationId xmlns:p14="http://schemas.microsoft.com/office/powerpoint/2010/main" val="3026866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lede 12">
            <a:extLst>
              <a:ext uri="{FF2B5EF4-FFF2-40B4-BE49-F238E27FC236}">
                <a16:creationId xmlns:a16="http://schemas.microsoft.com/office/drawing/2014/main" id="{B625F79C-C7A6-4D35-8C23-CF517BB351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1924" y="1866345"/>
            <a:ext cx="3576971" cy="4201522"/>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2747555" y="4468210"/>
            <a:ext cx="949099" cy="58710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900" dirty="0">
                <a:solidFill>
                  <a:schemeClr val="tx1">
                    <a:lumMod val="75000"/>
                    <a:lumOff val="25000"/>
                  </a:schemeClr>
                </a:solidFill>
                <a:latin typeface="Simplifica" panose="02000000000000000000" pitchFamily="2" charset="0"/>
              </a:rPr>
              <a:t>LSD</a:t>
            </a:r>
            <a:endParaRPr lang="en-US" dirty="0"/>
          </a:p>
        </p:txBody>
      </p:sp>
      <p:sp>
        <p:nvSpPr>
          <p:cNvPr id="7" name="Titel 1">
            <a:extLst>
              <a:ext uri="{FF2B5EF4-FFF2-40B4-BE49-F238E27FC236}">
                <a16:creationId xmlns:a16="http://schemas.microsoft.com/office/drawing/2014/main" id="{30B2AC03-5990-4B30-B9FF-6F0E0B3AE818}"/>
              </a:ext>
            </a:extLst>
          </p:cNvPr>
          <p:cNvSpPr txBox="1">
            <a:spLocks/>
          </p:cNvSpPr>
          <p:nvPr/>
        </p:nvSpPr>
        <p:spPr>
          <a:xfrm>
            <a:off x="3065821" y="26047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tx1">
                    <a:lumMod val="75000"/>
                    <a:lumOff val="25000"/>
                  </a:schemeClr>
                </a:solidFill>
                <a:latin typeface="Simplifica" panose="02000000000000000000" pitchFamily="2" charset="0"/>
              </a:rPr>
              <a:t>DMT</a:t>
            </a:r>
            <a:endParaRPr lang="en-US" dirty="0"/>
          </a:p>
        </p:txBody>
      </p:sp>
      <p:sp>
        <p:nvSpPr>
          <p:cNvPr id="9" name="Titel 1">
            <a:extLst>
              <a:ext uri="{FF2B5EF4-FFF2-40B4-BE49-F238E27FC236}">
                <a16:creationId xmlns:a16="http://schemas.microsoft.com/office/drawing/2014/main" id="{01CFC248-2B32-47DB-85E7-E788EBFFEDC6}"/>
              </a:ext>
            </a:extLst>
          </p:cNvPr>
          <p:cNvSpPr txBox="1">
            <a:spLocks/>
          </p:cNvSpPr>
          <p:nvPr/>
        </p:nvSpPr>
        <p:spPr>
          <a:xfrm>
            <a:off x="5413495" y="1572794"/>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tx1">
                    <a:lumMod val="75000"/>
                    <a:lumOff val="25000"/>
                  </a:schemeClr>
                </a:solidFill>
                <a:latin typeface="Simplifica" panose="02000000000000000000" pitchFamily="2" charset="0"/>
              </a:rPr>
              <a:t>Psilocybin</a:t>
            </a:r>
            <a:endParaRPr lang="en-US" dirty="0"/>
          </a:p>
        </p:txBody>
      </p:sp>
      <p:sp>
        <p:nvSpPr>
          <p:cNvPr id="10" name="Titel 1">
            <a:extLst>
              <a:ext uri="{FF2B5EF4-FFF2-40B4-BE49-F238E27FC236}">
                <a16:creationId xmlns:a16="http://schemas.microsoft.com/office/drawing/2014/main" id="{B49A11BC-EF66-4F99-B9F6-B8FF8F4C8B65}"/>
              </a:ext>
            </a:extLst>
          </p:cNvPr>
          <p:cNvSpPr txBox="1">
            <a:spLocks/>
          </p:cNvSpPr>
          <p:nvPr/>
        </p:nvSpPr>
        <p:spPr>
          <a:xfrm>
            <a:off x="5634876" y="5218178"/>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tx1">
                    <a:lumMod val="75000"/>
                    <a:lumOff val="25000"/>
                  </a:schemeClr>
                </a:solidFill>
                <a:latin typeface="Simplifica" panose="02000000000000000000" pitchFamily="2" charset="0"/>
              </a:rPr>
              <a:t>MDMA</a:t>
            </a:r>
            <a:endParaRPr lang="en-US" dirty="0"/>
          </a:p>
        </p:txBody>
      </p:sp>
      <p:sp>
        <p:nvSpPr>
          <p:cNvPr id="11" name="Titel 1">
            <a:extLst>
              <a:ext uri="{FF2B5EF4-FFF2-40B4-BE49-F238E27FC236}">
                <a16:creationId xmlns:a16="http://schemas.microsoft.com/office/drawing/2014/main" id="{20D9F5E0-4479-4BF0-A181-FD2EEF150BF4}"/>
              </a:ext>
            </a:extLst>
          </p:cNvPr>
          <p:cNvSpPr txBox="1">
            <a:spLocks/>
          </p:cNvSpPr>
          <p:nvPr/>
        </p:nvSpPr>
        <p:spPr>
          <a:xfrm>
            <a:off x="8340773" y="2635635"/>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tx1">
                    <a:lumMod val="75000"/>
                    <a:lumOff val="25000"/>
                  </a:schemeClr>
                </a:solidFill>
                <a:latin typeface="Simplifica" panose="02000000000000000000" pitchFamily="2" charset="0"/>
              </a:rPr>
              <a:t>Ketamine</a:t>
            </a:r>
            <a:endParaRPr lang="en-US" dirty="0"/>
          </a:p>
        </p:txBody>
      </p:sp>
      <p:sp>
        <p:nvSpPr>
          <p:cNvPr id="12" name="Titel 1">
            <a:extLst>
              <a:ext uri="{FF2B5EF4-FFF2-40B4-BE49-F238E27FC236}">
                <a16:creationId xmlns:a16="http://schemas.microsoft.com/office/drawing/2014/main" id="{B22AC060-87D3-4C73-9846-09ABD391B4BF}"/>
              </a:ext>
            </a:extLst>
          </p:cNvPr>
          <p:cNvSpPr txBox="1">
            <a:spLocks/>
          </p:cNvSpPr>
          <p:nvPr/>
        </p:nvSpPr>
        <p:spPr>
          <a:xfrm>
            <a:off x="8745034" y="44682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tx1">
                    <a:lumMod val="75000"/>
                    <a:lumOff val="25000"/>
                  </a:schemeClr>
                </a:solidFill>
                <a:latin typeface="Simplifica" panose="02000000000000000000" pitchFamily="2" charset="0"/>
              </a:rPr>
              <a:t>Mescaline</a:t>
            </a:r>
            <a:endParaRPr lang="en-US" dirty="0"/>
          </a:p>
        </p:txBody>
      </p:sp>
    </p:spTree>
    <p:extLst>
      <p:ext uri="{BB962C8B-B14F-4D97-AF65-F5344CB8AC3E}">
        <p14:creationId xmlns:p14="http://schemas.microsoft.com/office/powerpoint/2010/main" val="3764108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1924" y="1866345"/>
            <a:ext cx="3576971" cy="4201522"/>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2747555" y="4468210"/>
            <a:ext cx="949099" cy="58710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900" dirty="0">
                <a:solidFill>
                  <a:schemeClr val="bg1">
                    <a:lumMod val="85000"/>
                  </a:schemeClr>
                </a:solidFill>
                <a:latin typeface="Simplifica" panose="02000000000000000000" pitchFamily="2" charset="0"/>
              </a:rPr>
              <a:t>LSD</a:t>
            </a:r>
            <a:endParaRPr lang="en-US" dirty="0">
              <a:solidFill>
                <a:schemeClr val="bg1">
                  <a:lumMod val="85000"/>
                </a:schemeClr>
              </a:solidFill>
            </a:endParaRPr>
          </a:p>
        </p:txBody>
      </p:sp>
      <p:sp>
        <p:nvSpPr>
          <p:cNvPr id="7" name="Titel 1">
            <a:extLst>
              <a:ext uri="{FF2B5EF4-FFF2-40B4-BE49-F238E27FC236}">
                <a16:creationId xmlns:a16="http://schemas.microsoft.com/office/drawing/2014/main" id="{30B2AC03-5990-4B30-B9FF-6F0E0B3AE818}"/>
              </a:ext>
            </a:extLst>
          </p:cNvPr>
          <p:cNvSpPr txBox="1">
            <a:spLocks/>
          </p:cNvSpPr>
          <p:nvPr/>
        </p:nvSpPr>
        <p:spPr>
          <a:xfrm>
            <a:off x="3065821" y="26047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bg1">
                    <a:lumMod val="85000"/>
                  </a:schemeClr>
                </a:solidFill>
                <a:latin typeface="Simplifica" panose="02000000000000000000" pitchFamily="2" charset="0"/>
              </a:rPr>
              <a:t>DMT</a:t>
            </a:r>
            <a:endParaRPr lang="en-US" dirty="0">
              <a:solidFill>
                <a:schemeClr val="bg1">
                  <a:lumMod val="85000"/>
                </a:schemeClr>
              </a:solidFill>
            </a:endParaRPr>
          </a:p>
        </p:txBody>
      </p:sp>
      <p:sp>
        <p:nvSpPr>
          <p:cNvPr id="9" name="Titel 1">
            <a:extLst>
              <a:ext uri="{FF2B5EF4-FFF2-40B4-BE49-F238E27FC236}">
                <a16:creationId xmlns:a16="http://schemas.microsoft.com/office/drawing/2014/main" id="{01CFC248-2B32-47DB-85E7-E788EBFFEDC6}"/>
              </a:ext>
            </a:extLst>
          </p:cNvPr>
          <p:cNvSpPr txBox="1">
            <a:spLocks/>
          </p:cNvSpPr>
          <p:nvPr/>
        </p:nvSpPr>
        <p:spPr>
          <a:xfrm>
            <a:off x="5413495" y="1572794"/>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tx1">
                    <a:lumMod val="75000"/>
                    <a:lumOff val="25000"/>
                  </a:schemeClr>
                </a:solidFill>
                <a:latin typeface="Simplifica" panose="02000000000000000000" pitchFamily="2" charset="0"/>
              </a:rPr>
              <a:t>Psilocybin</a:t>
            </a:r>
            <a:endParaRPr lang="en-US" dirty="0"/>
          </a:p>
        </p:txBody>
      </p:sp>
      <p:sp>
        <p:nvSpPr>
          <p:cNvPr id="10" name="Titel 1">
            <a:extLst>
              <a:ext uri="{FF2B5EF4-FFF2-40B4-BE49-F238E27FC236}">
                <a16:creationId xmlns:a16="http://schemas.microsoft.com/office/drawing/2014/main" id="{B49A11BC-EF66-4F99-B9F6-B8FF8F4C8B65}"/>
              </a:ext>
            </a:extLst>
          </p:cNvPr>
          <p:cNvSpPr txBox="1">
            <a:spLocks/>
          </p:cNvSpPr>
          <p:nvPr/>
        </p:nvSpPr>
        <p:spPr>
          <a:xfrm>
            <a:off x="5634876" y="5218178"/>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bg1">
                    <a:lumMod val="85000"/>
                  </a:schemeClr>
                </a:solidFill>
                <a:latin typeface="Simplifica" panose="02000000000000000000" pitchFamily="2" charset="0"/>
              </a:rPr>
              <a:t>MDMA</a:t>
            </a:r>
            <a:endParaRPr lang="en-US" dirty="0">
              <a:solidFill>
                <a:schemeClr val="bg1">
                  <a:lumMod val="85000"/>
                </a:schemeClr>
              </a:solidFill>
            </a:endParaRPr>
          </a:p>
        </p:txBody>
      </p:sp>
      <p:sp>
        <p:nvSpPr>
          <p:cNvPr id="11" name="Titel 1">
            <a:extLst>
              <a:ext uri="{FF2B5EF4-FFF2-40B4-BE49-F238E27FC236}">
                <a16:creationId xmlns:a16="http://schemas.microsoft.com/office/drawing/2014/main" id="{20D9F5E0-4479-4BF0-A181-FD2EEF150BF4}"/>
              </a:ext>
            </a:extLst>
          </p:cNvPr>
          <p:cNvSpPr txBox="1">
            <a:spLocks/>
          </p:cNvSpPr>
          <p:nvPr/>
        </p:nvSpPr>
        <p:spPr>
          <a:xfrm>
            <a:off x="8340773" y="2635635"/>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bg1">
                    <a:lumMod val="85000"/>
                  </a:schemeClr>
                </a:solidFill>
                <a:latin typeface="Simplifica" panose="02000000000000000000" pitchFamily="2" charset="0"/>
              </a:rPr>
              <a:t>Ketamine</a:t>
            </a:r>
            <a:endParaRPr lang="en-US" dirty="0">
              <a:solidFill>
                <a:schemeClr val="bg1">
                  <a:lumMod val="85000"/>
                </a:schemeClr>
              </a:solidFill>
            </a:endParaRPr>
          </a:p>
        </p:txBody>
      </p:sp>
      <p:sp>
        <p:nvSpPr>
          <p:cNvPr id="12" name="Titel 1">
            <a:extLst>
              <a:ext uri="{FF2B5EF4-FFF2-40B4-BE49-F238E27FC236}">
                <a16:creationId xmlns:a16="http://schemas.microsoft.com/office/drawing/2014/main" id="{B22AC060-87D3-4C73-9846-09ABD391B4BF}"/>
              </a:ext>
            </a:extLst>
          </p:cNvPr>
          <p:cNvSpPr txBox="1">
            <a:spLocks/>
          </p:cNvSpPr>
          <p:nvPr/>
        </p:nvSpPr>
        <p:spPr>
          <a:xfrm>
            <a:off x="8745034" y="44682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bg1">
                    <a:lumMod val="85000"/>
                  </a:schemeClr>
                </a:solidFill>
                <a:latin typeface="Simplifica" panose="02000000000000000000" pitchFamily="2" charset="0"/>
              </a:rPr>
              <a:t>Mescaline</a:t>
            </a:r>
            <a:endParaRPr lang="en-US" dirty="0">
              <a:solidFill>
                <a:schemeClr val="bg1">
                  <a:lumMod val="85000"/>
                </a:schemeClr>
              </a:solidFill>
            </a:endParaRPr>
          </a:p>
        </p:txBody>
      </p:sp>
    </p:spTree>
    <p:extLst>
      <p:ext uri="{BB962C8B-B14F-4D97-AF65-F5344CB8AC3E}">
        <p14:creationId xmlns:p14="http://schemas.microsoft.com/office/powerpoint/2010/main" val="862137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1924" y="1866345"/>
            <a:ext cx="3576971" cy="4201522"/>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2747555" y="4468210"/>
            <a:ext cx="949099" cy="58710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900" dirty="0">
                <a:solidFill>
                  <a:schemeClr val="bg1">
                    <a:lumMod val="85000"/>
                  </a:schemeClr>
                </a:solidFill>
                <a:latin typeface="Simplifica" panose="02000000000000000000" pitchFamily="2" charset="0"/>
              </a:rPr>
              <a:t>LSD</a:t>
            </a:r>
            <a:endParaRPr lang="en-US" dirty="0">
              <a:solidFill>
                <a:schemeClr val="bg1">
                  <a:lumMod val="85000"/>
                </a:schemeClr>
              </a:solidFill>
            </a:endParaRPr>
          </a:p>
        </p:txBody>
      </p:sp>
      <p:sp>
        <p:nvSpPr>
          <p:cNvPr id="7" name="Titel 1">
            <a:extLst>
              <a:ext uri="{FF2B5EF4-FFF2-40B4-BE49-F238E27FC236}">
                <a16:creationId xmlns:a16="http://schemas.microsoft.com/office/drawing/2014/main" id="{30B2AC03-5990-4B30-B9FF-6F0E0B3AE818}"/>
              </a:ext>
            </a:extLst>
          </p:cNvPr>
          <p:cNvSpPr txBox="1">
            <a:spLocks/>
          </p:cNvSpPr>
          <p:nvPr/>
        </p:nvSpPr>
        <p:spPr>
          <a:xfrm>
            <a:off x="3065821" y="26047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bg1">
                    <a:lumMod val="85000"/>
                  </a:schemeClr>
                </a:solidFill>
                <a:latin typeface="Simplifica" panose="02000000000000000000" pitchFamily="2" charset="0"/>
              </a:rPr>
              <a:t>DMT</a:t>
            </a:r>
            <a:endParaRPr lang="en-US" dirty="0">
              <a:solidFill>
                <a:schemeClr val="bg1">
                  <a:lumMod val="85000"/>
                </a:schemeClr>
              </a:solidFill>
            </a:endParaRPr>
          </a:p>
        </p:txBody>
      </p:sp>
      <p:sp>
        <p:nvSpPr>
          <p:cNvPr id="9" name="Titel 1">
            <a:extLst>
              <a:ext uri="{FF2B5EF4-FFF2-40B4-BE49-F238E27FC236}">
                <a16:creationId xmlns:a16="http://schemas.microsoft.com/office/drawing/2014/main" id="{01CFC248-2B32-47DB-85E7-E788EBFFEDC6}"/>
              </a:ext>
            </a:extLst>
          </p:cNvPr>
          <p:cNvSpPr txBox="1">
            <a:spLocks/>
          </p:cNvSpPr>
          <p:nvPr/>
        </p:nvSpPr>
        <p:spPr>
          <a:xfrm>
            <a:off x="5413495" y="1572794"/>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tx1">
                    <a:lumMod val="75000"/>
                    <a:lumOff val="25000"/>
                  </a:schemeClr>
                </a:solidFill>
                <a:latin typeface="Simplifica" panose="02000000000000000000" pitchFamily="2" charset="0"/>
              </a:rPr>
              <a:t>Psilocybin</a:t>
            </a:r>
            <a:endParaRPr lang="en-US" dirty="0"/>
          </a:p>
        </p:txBody>
      </p:sp>
      <p:sp>
        <p:nvSpPr>
          <p:cNvPr id="10" name="Titel 1">
            <a:extLst>
              <a:ext uri="{FF2B5EF4-FFF2-40B4-BE49-F238E27FC236}">
                <a16:creationId xmlns:a16="http://schemas.microsoft.com/office/drawing/2014/main" id="{B49A11BC-EF66-4F99-B9F6-B8FF8F4C8B65}"/>
              </a:ext>
            </a:extLst>
          </p:cNvPr>
          <p:cNvSpPr txBox="1">
            <a:spLocks/>
          </p:cNvSpPr>
          <p:nvPr/>
        </p:nvSpPr>
        <p:spPr>
          <a:xfrm>
            <a:off x="5634876" y="5218178"/>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bg1">
                    <a:lumMod val="85000"/>
                  </a:schemeClr>
                </a:solidFill>
                <a:latin typeface="Simplifica" panose="02000000000000000000" pitchFamily="2" charset="0"/>
              </a:rPr>
              <a:t>MDMA</a:t>
            </a:r>
            <a:endParaRPr lang="en-US" dirty="0">
              <a:solidFill>
                <a:schemeClr val="bg1">
                  <a:lumMod val="85000"/>
                </a:schemeClr>
              </a:solidFill>
            </a:endParaRPr>
          </a:p>
        </p:txBody>
      </p:sp>
      <p:sp>
        <p:nvSpPr>
          <p:cNvPr id="11" name="Titel 1">
            <a:extLst>
              <a:ext uri="{FF2B5EF4-FFF2-40B4-BE49-F238E27FC236}">
                <a16:creationId xmlns:a16="http://schemas.microsoft.com/office/drawing/2014/main" id="{20D9F5E0-4479-4BF0-A181-FD2EEF150BF4}"/>
              </a:ext>
            </a:extLst>
          </p:cNvPr>
          <p:cNvSpPr txBox="1">
            <a:spLocks/>
          </p:cNvSpPr>
          <p:nvPr/>
        </p:nvSpPr>
        <p:spPr>
          <a:xfrm>
            <a:off x="8340773" y="2635635"/>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bg1">
                    <a:lumMod val="85000"/>
                  </a:schemeClr>
                </a:solidFill>
                <a:latin typeface="Simplifica" panose="02000000000000000000" pitchFamily="2" charset="0"/>
              </a:rPr>
              <a:t>Ketamine</a:t>
            </a:r>
            <a:endParaRPr lang="en-US" dirty="0">
              <a:solidFill>
                <a:schemeClr val="bg1">
                  <a:lumMod val="85000"/>
                </a:schemeClr>
              </a:solidFill>
            </a:endParaRPr>
          </a:p>
        </p:txBody>
      </p:sp>
      <p:sp>
        <p:nvSpPr>
          <p:cNvPr id="12" name="Titel 1">
            <a:extLst>
              <a:ext uri="{FF2B5EF4-FFF2-40B4-BE49-F238E27FC236}">
                <a16:creationId xmlns:a16="http://schemas.microsoft.com/office/drawing/2014/main" id="{B22AC060-87D3-4C73-9846-09ABD391B4BF}"/>
              </a:ext>
            </a:extLst>
          </p:cNvPr>
          <p:cNvSpPr txBox="1">
            <a:spLocks/>
          </p:cNvSpPr>
          <p:nvPr/>
        </p:nvSpPr>
        <p:spPr>
          <a:xfrm>
            <a:off x="8745034" y="44682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bg1">
                    <a:lumMod val="85000"/>
                  </a:schemeClr>
                </a:solidFill>
                <a:latin typeface="Simplifica" panose="02000000000000000000" pitchFamily="2" charset="0"/>
              </a:rPr>
              <a:t>Mescaline</a:t>
            </a:r>
            <a:endParaRPr lang="en-US" dirty="0">
              <a:solidFill>
                <a:schemeClr val="bg1">
                  <a:lumMod val="85000"/>
                </a:schemeClr>
              </a:solidFill>
            </a:endParaRPr>
          </a:p>
        </p:txBody>
      </p:sp>
      <p:pic>
        <p:nvPicPr>
          <p:cNvPr id="13" name="Billede 12">
            <a:extLst>
              <a:ext uri="{FF2B5EF4-FFF2-40B4-BE49-F238E27FC236}">
                <a16:creationId xmlns:a16="http://schemas.microsoft.com/office/drawing/2014/main" id="{0BD79AF9-236E-4BB7-81CA-0F77B84B4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277976">
            <a:off x="4462766" y="2073234"/>
            <a:ext cx="3551394" cy="2668760"/>
          </a:xfrm>
          <a:prstGeom prst="rect">
            <a:avLst/>
          </a:prstGeom>
        </p:spPr>
      </p:pic>
    </p:spTree>
    <p:extLst>
      <p:ext uri="{BB962C8B-B14F-4D97-AF65-F5344CB8AC3E}">
        <p14:creationId xmlns:p14="http://schemas.microsoft.com/office/powerpoint/2010/main" val="4053386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224815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5400" dirty="0">
                <a:solidFill>
                  <a:schemeClr val="tx1">
                    <a:lumMod val="75000"/>
                    <a:lumOff val="25000"/>
                  </a:schemeClr>
                </a:solidFill>
                <a:latin typeface="Simplifica" panose="02000000000000000000" pitchFamily="2" charset="0"/>
              </a:rPr>
              <a:t>Psilocybin</a:t>
            </a:r>
            <a:endParaRPr lang="en-US" sz="54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a:t>
            </a:r>
            <a:r>
              <a:rPr lang="da-DK" sz="1200" dirty="0">
                <a:solidFill>
                  <a:schemeClr val="tx1">
                    <a:lumMod val="75000"/>
                    <a:lumOff val="25000"/>
                  </a:schemeClr>
                </a:solidFill>
                <a:latin typeface="Simplifica" panose="02000000000000000000" pitchFamily="2" charset="0"/>
              </a:rPr>
              <a:t> </a:t>
            </a:r>
            <a:r>
              <a:rPr lang="da-DK" sz="2400" dirty="0">
                <a:solidFill>
                  <a:schemeClr val="tx1">
                    <a:lumMod val="75000"/>
                    <a:lumOff val="25000"/>
                  </a:schemeClr>
                </a:solidFill>
                <a:latin typeface="Simplifica" panose="02000000000000000000" pitchFamily="2" charset="0"/>
              </a:rPr>
              <a:t>Magic </a:t>
            </a:r>
            <a:r>
              <a:rPr lang="da-DK" sz="2400" dirty="0" err="1">
                <a:solidFill>
                  <a:schemeClr val="tx1">
                    <a:lumMod val="75000"/>
                    <a:lumOff val="25000"/>
                  </a:schemeClr>
                </a:solidFill>
                <a:latin typeface="Simplifica" panose="02000000000000000000" pitchFamily="2" charset="0"/>
              </a:rPr>
              <a:t>Mushrooms</a:t>
            </a:r>
            <a:r>
              <a:rPr lang="da-DK" sz="2400" dirty="0">
                <a:solidFill>
                  <a:schemeClr val="tx1">
                    <a:lumMod val="75000"/>
                    <a:lumOff val="25000"/>
                  </a:schemeClr>
                </a:solidFill>
                <a:latin typeface="Simplifica" panose="02000000000000000000" pitchFamily="2" charset="0"/>
              </a:rPr>
              <a:t>”</a:t>
            </a:r>
            <a:endParaRPr lang="en-US" sz="2000" dirty="0"/>
          </a:p>
        </p:txBody>
      </p:sp>
      <p:sp>
        <p:nvSpPr>
          <p:cNvPr id="14" name="Titel 1">
            <a:extLst>
              <a:ext uri="{FF2B5EF4-FFF2-40B4-BE49-F238E27FC236}">
                <a16:creationId xmlns:a16="http://schemas.microsoft.com/office/drawing/2014/main" id="{E5328F37-9BE9-4E40-BD49-1823B4ACB90B}"/>
              </a:ext>
            </a:extLst>
          </p:cNvPr>
          <p:cNvSpPr txBox="1">
            <a:spLocks/>
          </p:cNvSpPr>
          <p:nvPr/>
        </p:nvSpPr>
        <p:spPr>
          <a:xfrm>
            <a:off x="1315197" y="1608110"/>
            <a:ext cx="658498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200" dirty="0">
                <a:solidFill>
                  <a:schemeClr val="tx1">
                    <a:lumMod val="75000"/>
                    <a:lumOff val="25000"/>
                  </a:schemeClr>
                </a:solidFill>
                <a:latin typeface="Simplifica" panose="02000000000000000000" pitchFamily="2" charset="0"/>
              </a:rPr>
              <a:t>- </a:t>
            </a:r>
            <a:r>
              <a:rPr lang="da-DK" sz="3200" dirty="0" err="1">
                <a:solidFill>
                  <a:schemeClr val="tx1">
                    <a:lumMod val="75000"/>
                    <a:lumOff val="25000"/>
                  </a:schemeClr>
                </a:solidFill>
                <a:latin typeface="Simplifica" panose="02000000000000000000" pitchFamily="2" charset="0"/>
              </a:rPr>
              <a:t>Several</a:t>
            </a:r>
            <a:r>
              <a:rPr lang="da-DK" sz="3200" dirty="0">
                <a:solidFill>
                  <a:schemeClr val="tx1">
                    <a:lumMod val="75000"/>
                    <a:lumOff val="25000"/>
                  </a:schemeClr>
                </a:solidFill>
                <a:latin typeface="Simplifica" panose="02000000000000000000" pitchFamily="2" charset="0"/>
              </a:rPr>
              <a:t> types, all </a:t>
            </a:r>
            <a:r>
              <a:rPr lang="da-DK" sz="3200" dirty="0" err="1">
                <a:solidFill>
                  <a:schemeClr val="tx1">
                    <a:lumMod val="75000"/>
                    <a:lumOff val="25000"/>
                  </a:schemeClr>
                </a:solidFill>
                <a:latin typeface="Simplifica" panose="02000000000000000000" pitchFamily="2" charset="0"/>
              </a:rPr>
              <a:t>grow</a:t>
            </a:r>
            <a:r>
              <a:rPr lang="da-DK" sz="3200" dirty="0">
                <a:solidFill>
                  <a:schemeClr val="tx1">
                    <a:lumMod val="75000"/>
                    <a:lumOff val="25000"/>
                  </a:schemeClr>
                </a:solidFill>
                <a:latin typeface="Simplifica" panose="02000000000000000000" pitchFamily="2" charset="0"/>
              </a:rPr>
              <a:t> in the </a:t>
            </a:r>
            <a:r>
              <a:rPr lang="da-DK" sz="3200" dirty="0" err="1">
                <a:solidFill>
                  <a:schemeClr val="tx1">
                    <a:lumMod val="75000"/>
                    <a:lumOff val="25000"/>
                  </a:schemeClr>
                </a:solidFill>
                <a:latin typeface="Simplifica" panose="02000000000000000000" pitchFamily="2" charset="0"/>
              </a:rPr>
              <a:t>wild</a:t>
            </a:r>
            <a:endParaRPr lang="en-US" sz="2800" dirty="0"/>
          </a:p>
        </p:txBody>
      </p:sp>
      <p:sp>
        <p:nvSpPr>
          <p:cNvPr id="16" name="Titel 1">
            <a:extLst>
              <a:ext uri="{FF2B5EF4-FFF2-40B4-BE49-F238E27FC236}">
                <a16:creationId xmlns:a16="http://schemas.microsoft.com/office/drawing/2014/main" id="{A6756B14-3E7B-4AA6-8DAA-2B94592EF460}"/>
              </a:ext>
            </a:extLst>
          </p:cNvPr>
          <p:cNvSpPr txBox="1">
            <a:spLocks/>
          </p:cNvSpPr>
          <p:nvPr/>
        </p:nvSpPr>
        <p:spPr>
          <a:xfrm>
            <a:off x="1315197" y="2214703"/>
            <a:ext cx="658498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200" dirty="0">
                <a:solidFill>
                  <a:schemeClr val="tx1">
                    <a:lumMod val="75000"/>
                    <a:lumOff val="25000"/>
                  </a:schemeClr>
                </a:solidFill>
                <a:latin typeface="Simplifica" panose="02000000000000000000" pitchFamily="2" charset="0"/>
              </a:rPr>
              <a:t>- </a:t>
            </a:r>
            <a:r>
              <a:rPr lang="da-DK" sz="3200" dirty="0" err="1">
                <a:solidFill>
                  <a:schemeClr val="tx1">
                    <a:lumMod val="75000"/>
                    <a:lumOff val="25000"/>
                  </a:schemeClr>
                </a:solidFill>
                <a:latin typeface="Simplifica" panose="02000000000000000000" pitchFamily="2" charset="0"/>
              </a:rPr>
              <a:t>Used</a:t>
            </a:r>
            <a:r>
              <a:rPr lang="da-DK" sz="3200" dirty="0">
                <a:solidFill>
                  <a:schemeClr val="tx1">
                    <a:lumMod val="75000"/>
                    <a:lumOff val="25000"/>
                  </a:schemeClr>
                </a:solidFill>
                <a:latin typeface="Simplifica" panose="02000000000000000000" pitchFamily="2" charset="0"/>
              </a:rPr>
              <a:t> </a:t>
            </a:r>
            <a:r>
              <a:rPr lang="da-DK" sz="3200" dirty="0" err="1">
                <a:solidFill>
                  <a:schemeClr val="tx1">
                    <a:lumMod val="75000"/>
                    <a:lumOff val="25000"/>
                  </a:schemeClr>
                </a:solidFill>
                <a:latin typeface="Simplifica" panose="02000000000000000000" pitchFamily="2" charset="0"/>
              </a:rPr>
              <a:t>ritually</a:t>
            </a:r>
            <a:r>
              <a:rPr lang="da-DK" sz="3200" dirty="0">
                <a:solidFill>
                  <a:schemeClr val="tx1">
                    <a:lumMod val="75000"/>
                    <a:lumOff val="25000"/>
                  </a:schemeClr>
                </a:solidFill>
                <a:latin typeface="Simplifica" panose="02000000000000000000" pitchFamily="2" charset="0"/>
              </a:rPr>
              <a:t> for </a:t>
            </a:r>
            <a:r>
              <a:rPr lang="da-DK" sz="3200" dirty="0" err="1">
                <a:solidFill>
                  <a:schemeClr val="tx1">
                    <a:lumMod val="75000"/>
                    <a:lumOff val="25000"/>
                  </a:schemeClr>
                </a:solidFill>
                <a:latin typeface="Simplifica" panose="02000000000000000000" pitchFamily="2" charset="0"/>
              </a:rPr>
              <a:t>centuries</a:t>
            </a:r>
            <a:endParaRPr lang="en-US" sz="2800" dirty="0"/>
          </a:p>
        </p:txBody>
      </p:sp>
      <p:sp>
        <p:nvSpPr>
          <p:cNvPr id="17" name="Titel 1">
            <a:extLst>
              <a:ext uri="{FF2B5EF4-FFF2-40B4-BE49-F238E27FC236}">
                <a16:creationId xmlns:a16="http://schemas.microsoft.com/office/drawing/2014/main" id="{F878C6B7-4FD5-4E40-A2A7-44FABB509FBE}"/>
              </a:ext>
            </a:extLst>
          </p:cNvPr>
          <p:cNvSpPr txBox="1">
            <a:spLocks/>
          </p:cNvSpPr>
          <p:nvPr/>
        </p:nvSpPr>
        <p:spPr>
          <a:xfrm>
            <a:off x="1315197" y="2808271"/>
            <a:ext cx="658498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200" dirty="0">
                <a:solidFill>
                  <a:schemeClr val="tx1">
                    <a:lumMod val="75000"/>
                    <a:lumOff val="25000"/>
                  </a:schemeClr>
                </a:solidFill>
                <a:latin typeface="Simplifica" panose="02000000000000000000" pitchFamily="2" charset="0"/>
              </a:rPr>
              <a:t>- </a:t>
            </a:r>
            <a:r>
              <a:rPr lang="da-DK" sz="3200" dirty="0" err="1">
                <a:solidFill>
                  <a:schemeClr val="tx1">
                    <a:lumMod val="75000"/>
                    <a:lumOff val="25000"/>
                  </a:schemeClr>
                </a:solidFill>
                <a:latin typeface="Simplifica" panose="02000000000000000000" pitchFamily="2" charset="0"/>
              </a:rPr>
              <a:t>Introduced</a:t>
            </a:r>
            <a:r>
              <a:rPr lang="da-DK" sz="3200" dirty="0">
                <a:solidFill>
                  <a:schemeClr val="tx1">
                    <a:lumMod val="75000"/>
                    <a:lumOff val="25000"/>
                  </a:schemeClr>
                </a:solidFill>
                <a:latin typeface="Simplifica" panose="02000000000000000000" pitchFamily="2" charset="0"/>
              </a:rPr>
              <a:t> to the West by María Sabina in 1955</a:t>
            </a:r>
            <a:endParaRPr lang="en-US" sz="2800" dirty="0"/>
          </a:p>
        </p:txBody>
      </p:sp>
      <p:pic>
        <p:nvPicPr>
          <p:cNvPr id="3" name="Billede 2" descr="Et billede, der indeholder tekst, tegning, mad&#10;&#10;Automatisk genereret beskrivelse">
            <a:extLst>
              <a:ext uri="{FF2B5EF4-FFF2-40B4-BE49-F238E27FC236}">
                <a16:creationId xmlns:a16="http://schemas.microsoft.com/office/drawing/2014/main" id="{58EE1638-2F88-43A4-99C4-B47452D99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0462" y="590029"/>
            <a:ext cx="2846341" cy="1717962"/>
          </a:xfrm>
          <a:prstGeom prst="rect">
            <a:avLst/>
          </a:prstGeom>
        </p:spPr>
      </p:pic>
      <p:pic>
        <p:nvPicPr>
          <p:cNvPr id="12" name="Billede 11">
            <a:extLst>
              <a:ext uri="{FF2B5EF4-FFF2-40B4-BE49-F238E27FC236}">
                <a16:creationId xmlns:a16="http://schemas.microsoft.com/office/drawing/2014/main" id="{6F63D691-7C1F-436D-88E2-FF466B1641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91954" y="3927654"/>
            <a:ext cx="2861324" cy="2050616"/>
          </a:xfrm>
          <a:prstGeom prst="rect">
            <a:avLst/>
          </a:prstGeom>
        </p:spPr>
      </p:pic>
      <p:pic>
        <p:nvPicPr>
          <p:cNvPr id="11" name="Billede 10">
            <a:extLst>
              <a:ext uri="{FF2B5EF4-FFF2-40B4-BE49-F238E27FC236}">
                <a16:creationId xmlns:a16="http://schemas.microsoft.com/office/drawing/2014/main" id="{3D615300-119F-4CF3-95EF-141EA01C324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41154" y="2275663"/>
            <a:ext cx="2643140" cy="1601191"/>
          </a:xfrm>
          <a:prstGeom prst="rect">
            <a:avLst/>
          </a:prstGeom>
        </p:spPr>
      </p:pic>
      <p:sp>
        <p:nvSpPr>
          <p:cNvPr id="15" name="Rektangel 14">
            <a:extLst>
              <a:ext uri="{FF2B5EF4-FFF2-40B4-BE49-F238E27FC236}">
                <a16:creationId xmlns:a16="http://schemas.microsoft.com/office/drawing/2014/main" id="{DBB0A3A6-8C55-40E6-A7C8-ADF012B2F180}"/>
              </a:ext>
            </a:extLst>
          </p:cNvPr>
          <p:cNvSpPr/>
          <p:nvPr/>
        </p:nvSpPr>
        <p:spPr>
          <a:xfrm>
            <a:off x="259890" y="6421120"/>
            <a:ext cx="11417721" cy="307777"/>
          </a:xfrm>
          <a:prstGeom prst="rect">
            <a:avLst/>
          </a:prstGeom>
        </p:spPr>
        <p:txBody>
          <a:bodyPr wrap="square">
            <a:spAutoFit/>
          </a:bodyPr>
          <a:lstStyle/>
          <a:p>
            <a:pPr algn="r"/>
            <a:r>
              <a:rPr lang="en-US" sz="1400" dirty="0" err="1">
                <a:latin typeface="+mj-lt"/>
              </a:rPr>
              <a:t>Rudgley</a:t>
            </a:r>
            <a:r>
              <a:rPr lang="en-US" sz="1400" dirty="0">
                <a:latin typeface="+mj-lt"/>
              </a:rPr>
              <a:t> (1993); Sessa (2017) </a:t>
            </a:r>
            <a:endParaRPr lang="en-US" sz="1400" dirty="0">
              <a:latin typeface="+mj-lt"/>
              <a:cs typeface="Arial" panose="020B0604020202020204" pitchFamily="34" charset="0"/>
            </a:endParaRPr>
          </a:p>
        </p:txBody>
      </p:sp>
    </p:spTree>
    <p:extLst>
      <p:ext uri="{BB962C8B-B14F-4D97-AF65-F5344CB8AC3E}">
        <p14:creationId xmlns:p14="http://schemas.microsoft.com/office/powerpoint/2010/main" val="4092185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224815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5400" dirty="0">
                <a:solidFill>
                  <a:schemeClr val="tx1">
                    <a:lumMod val="75000"/>
                    <a:lumOff val="25000"/>
                  </a:schemeClr>
                </a:solidFill>
                <a:latin typeface="Simplifica" panose="02000000000000000000" pitchFamily="2" charset="0"/>
              </a:rPr>
              <a:t>Psilocybin</a:t>
            </a:r>
            <a:endParaRPr lang="en-US" sz="54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a:t>
            </a:r>
            <a:r>
              <a:rPr lang="da-DK" sz="1200" dirty="0">
                <a:solidFill>
                  <a:schemeClr val="tx1">
                    <a:lumMod val="75000"/>
                    <a:lumOff val="25000"/>
                  </a:schemeClr>
                </a:solidFill>
                <a:latin typeface="Simplifica" panose="02000000000000000000" pitchFamily="2" charset="0"/>
              </a:rPr>
              <a:t> </a:t>
            </a:r>
            <a:r>
              <a:rPr lang="da-DK" sz="2400" dirty="0">
                <a:solidFill>
                  <a:schemeClr val="tx1">
                    <a:lumMod val="75000"/>
                    <a:lumOff val="25000"/>
                  </a:schemeClr>
                </a:solidFill>
                <a:latin typeface="Simplifica" panose="02000000000000000000" pitchFamily="2" charset="0"/>
              </a:rPr>
              <a:t>Magic </a:t>
            </a:r>
            <a:r>
              <a:rPr lang="da-DK" sz="2400" dirty="0" err="1">
                <a:solidFill>
                  <a:schemeClr val="tx1">
                    <a:lumMod val="75000"/>
                    <a:lumOff val="25000"/>
                  </a:schemeClr>
                </a:solidFill>
                <a:latin typeface="Simplifica" panose="02000000000000000000" pitchFamily="2" charset="0"/>
              </a:rPr>
              <a:t>Mushrooms</a:t>
            </a:r>
            <a:r>
              <a:rPr lang="da-DK" sz="2400" dirty="0">
                <a:solidFill>
                  <a:schemeClr val="tx1">
                    <a:lumMod val="75000"/>
                    <a:lumOff val="25000"/>
                  </a:schemeClr>
                </a:solidFill>
                <a:latin typeface="Simplifica" panose="02000000000000000000" pitchFamily="2" charset="0"/>
              </a:rPr>
              <a:t>”</a:t>
            </a:r>
            <a:endParaRPr lang="en-US" sz="2000" dirty="0"/>
          </a:p>
        </p:txBody>
      </p:sp>
      <p:pic>
        <p:nvPicPr>
          <p:cNvPr id="6" name="Billede 5" descr="Et billede, der indeholder værelse, bord, opbevarer, skilt&#10;&#10;Automatisk genereret beskrivelse">
            <a:extLst>
              <a:ext uri="{FF2B5EF4-FFF2-40B4-BE49-F238E27FC236}">
                <a16:creationId xmlns:a16="http://schemas.microsoft.com/office/drawing/2014/main" id="{BC7E4DCF-9976-4620-B464-123724191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326" y="1802317"/>
            <a:ext cx="4043937" cy="986666"/>
          </a:xfrm>
          <a:prstGeom prst="rect">
            <a:avLst/>
          </a:prstGeom>
        </p:spPr>
      </p:pic>
      <p:pic>
        <p:nvPicPr>
          <p:cNvPr id="15" name="Billede 14">
            <a:extLst>
              <a:ext uri="{FF2B5EF4-FFF2-40B4-BE49-F238E27FC236}">
                <a16:creationId xmlns:a16="http://schemas.microsoft.com/office/drawing/2014/main" id="{08D63128-871B-4171-99A4-26539761D8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4425" y="957914"/>
            <a:ext cx="4718509" cy="5395702"/>
          </a:xfrm>
          <a:prstGeom prst="rect">
            <a:avLst/>
          </a:prstGeom>
        </p:spPr>
      </p:pic>
      <p:sp>
        <p:nvSpPr>
          <p:cNvPr id="18" name="Titel 1">
            <a:extLst>
              <a:ext uri="{FF2B5EF4-FFF2-40B4-BE49-F238E27FC236}">
                <a16:creationId xmlns:a16="http://schemas.microsoft.com/office/drawing/2014/main" id="{119ACB7F-5BEC-478B-89CF-8AE90BD00404}"/>
              </a:ext>
            </a:extLst>
          </p:cNvPr>
          <p:cNvSpPr txBox="1">
            <a:spLocks/>
          </p:cNvSpPr>
          <p:nvPr/>
        </p:nvSpPr>
        <p:spPr>
          <a:xfrm>
            <a:off x="9712873" y="83010"/>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2800" dirty="0">
                <a:solidFill>
                  <a:schemeClr val="tx1">
                    <a:lumMod val="75000"/>
                    <a:lumOff val="25000"/>
                  </a:schemeClr>
                </a:solidFill>
                <a:latin typeface="Simplifica" panose="02000000000000000000" pitchFamily="2" charset="0"/>
              </a:rPr>
              <a:t>Griffiths et al. (2006)</a:t>
            </a:r>
            <a:endParaRPr lang="en-US" sz="2800" dirty="0"/>
          </a:p>
        </p:txBody>
      </p:sp>
      <p:sp>
        <p:nvSpPr>
          <p:cNvPr id="19" name="Titel 1">
            <a:extLst>
              <a:ext uri="{FF2B5EF4-FFF2-40B4-BE49-F238E27FC236}">
                <a16:creationId xmlns:a16="http://schemas.microsoft.com/office/drawing/2014/main" id="{21A7DAB1-5DAA-4B87-90EC-0AC4ECD84C29}"/>
              </a:ext>
            </a:extLst>
          </p:cNvPr>
          <p:cNvSpPr txBox="1">
            <a:spLocks/>
          </p:cNvSpPr>
          <p:nvPr/>
        </p:nvSpPr>
        <p:spPr>
          <a:xfrm>
            <a:off x="1237580" y="2786641"/>
            <a:ext cx="6584986" cy="5293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n = 36</a:t>
            </a:r>
            <a:r>
              <a:rPr lang="en-US" sz="2400" dirty="0">
                <a:latin typeface="Simplifica" panose="02000000000000000000" pitchFamily="2" charset="0"/>
              </a:rPr>
              <a:t>  (14 male)</a:t>
            </a:r>
            <a:endParaRPr lang="da-DK" sz="2400" dirty="0">
              <a:solidFill>
                <a:schemeClr val="tx1">
                  <a:lumMod val="75000"/>
                  <a:lumOff val="25000"/>
                </a:schemeClr>
              </a:solidFill>
              <a:latin typeface="Simplifica" panose="02000000000000000000" pitchFamily="2" charset="0"/>
            </a:endParaRPr>
          </a:p>
        </p:txBody>
      </p:sp>
      <p:sp>
        <p:nvSpPr>
          <p:cNvPr id="20" name="Titel 1">
            <a:extLst>
              <a:ext uri="{FF2B5EF4-FFF2-40B4-BE49-F238E27FC236}">
                <a16:creationId xmlns:a16="http://schemas.microsoft.com/office/drawing/2014/main" id="{5EE7E5AA-9EAC-4752-A9A4-DE757790405E}"/>
              </a:ext>
            </a:extLst>
          </p:cNvPr>
          <p:cNvSpPr txBox="1">
            <a:spLocks/>
          </p:cNvSpPr>
          <p:nvPr/>
        </p:nvSpPr>
        <p:spPr>
          <a:xfrm>
            <a:off x="1232326" y="3247144"/>
            <a:ext cx="6584986" cy="597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Mean age = 46 </a:t>
            </a:r>
            <a:r>
              <a:rPr lang="da-DK" sz="2400" dirty="0" err="1">
                <a:solidFill>
                  <a:schemeClr val="tx1">
                    <a:lumMod val="75000"/>
                    <a:lumOff val="25000"/>
                  </a:schemeClr>
                </a:solidFill>
                <a:latin typeface="Simplifica" panose="02000000000000000000" pitchFamily="2" charset="0"/>
              </a:rPr>
              <a:t>years</a:t>
            </a:r>
            <a:endParaRPr lang="da-DK" sz="2400" dirty="0">
              <a:solidFill>
                <a:schemeClr val="tx1">
                  <a:lumMod val="75000"/>
                  <a:lumOff val="25000"/>
                </a:schemeClr>
              </a:solidFill>
              <a:latin typeface="Simplifica" panose="02000000000000000000" pitchFamily="2" charset="0"/>
            </a:endParaRPr>
          </a:p>
        </p:txBody>
      </p:sp>
      <p:sp>
        <p:nvSpPr>
          <p:cNvPr id="21" name="Titel 1">
            <a:extLst>
              <a:ext uri="{FF2B5EF4-FFF2-40B4-BE49-F238E27FC236}">
                <a16:creationId xmlns:a16="http://schemas.microsoft.com/office/drawing/2014/main" id="{2851D10D-1732-41F4-B31B-0CC07C712EAE}"/>
              </a:ext>
            </a:extLst>
          </p:cNvPr>
          <p:cNvSpPr txBox="1">
            <a:spLocks/>
          </p:cNvSpPr>
          <p:nvPr/>
        </p:nvSpPr>
        <p:spPr>
          <a:xfrm>
            <a:off x="1237580" y="2246536"/>
            <a:ext cx="6584986" cy="597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Double-blind, between-</a:t>
            </a:r>
            <a:r>
              <a:rPr lang="da-DK" sz="2400" dirty="0" err="1">
                <a:solidFill>
                  <a:schemeClr val="tx1">
                    <a:lumMod val="75000"/>
                    <a:lumOff val="25000"/>
                  </a:schemeClr>
                </a:solidFill>
                <a:latin typeface="Simplifica" panose="02000000000000000000" pitchFamily="2" charset="0"/>
              </a:rPr>
              <a:t>group</a:t>
            </a:r>
            <a:r>
              <a:rPr lang="da-DK" sz="2400" dirty="0">
                <a:solidFill>
                  <a:schemeClr val="tx1">
                    <a:lumMod val="75000"/>
                    <a:lumOff val="25000"/>
                  </a:schemeClr>
                </a:solidFill>
                <a:latin typeface="Simplifica" panose="02000000000000000000" pitchFamily="2" charset="0"/>
              </a:rPr>
              <a:t>, crossover </a:t>
            </a:r>
            <a:r>
              <a:rPr lang="da-DK" sz="2400" dirty="0" err="1">
                <a:solidFill>
                  <a:schemeClr val="tx1">
                    <a:lumMod val="75000"/>
                    <a:lumOff val="25000"/>
                  </a:schemeClr>
                </a:solidFill>
                <a:latin typeface="Simplifica" panose="02000000000000000000" pitchFamily="2" charset="0"/>
              </a:rPr>
              <a:t>study</a:t>
            </a:r>
            <a:endParaRPr lang="da-DK" sz="2400" dirty="0">
              <a:solidFill>
                <a:schemeClr val="tx1">
                  <a:lumMod val="75000"/>
                  <a:lumOff val="25000"/>
                </a:schemeClr>
              </a:solidFill>
              <a:latin typeface="Simplifica" panose="02000000000000000000" pitchFamily="2" charset="0"/>
            </a:endParaRPr>
          </a:p>
        </p:txBody>
      </p:sp>
      <p:sp>
        <p:nvSpPr>
          <p:cNvPr id="22" name="Titel 1">
            <a:extLst>
              <a:ext uri="{FF2B5EF4-FFF2-40B4-BE49-F238E27FC236}">
                <a16:creationId xmlns:a16="http://schemas.microsoft.com/office/drawing/2014/main" id="{D116F0FF-3DE4-4FD9-A601-19C0F9637C7A}"/>
              </a:ext>
            </a:extLst>
          </p:cNvPr>
          <p:cNvSpPr txBox="1">
            <a:spLocks/>
          </p:cNvSpPr>
          <p:nvPr/>
        </p:nvSpPr>
        <p:spPr>
          <a:xfrm>
            <a:off x="1237580" y="3758784"/>
            <a:ext cx="6584986" cy="597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Highly </a:t>
            </a:r>
            <a:r>
              <a:rPr lang="da-DK" sz="2400" dirty="0" err="1">
                <a:solidFill>
                  <a:schemeClr val="tx1">
                    <a:lumMod val="75000"/>
                    <a:lumOff val="25000"/>
                  </a:schemeClr>
                </a:solidFill>
                <a:latin typeface="Simplifica" panose="02000000000000000000" pitchFamily="2" charset="0"/>
              </a:rPr>
              <a:t>educated</a:t>
            </a:r>
            <a:r>
              <a:rPr lang="da-DK" sz="2400" dirty="0">
                <a:solidFill>
                  <a:schemeClr val="tx1">
                    <a:lumMod val="75000"/>
                    <a:lumOff val="25000"/>
                  </a:schemeClr>
                </a:solidFill>
                <a:latin typeface="Simplifica" panose="02000000000000000000" pitchFamily="2" charset="0"/>
              </a:rPr>
              <a:t> (97% </a:t>
            </a:r>
            <a:r>
              <a:rPr lang="da-DK" sz="2400" dirty="0" err="1">
                <a:solidFill>
                  <a:schemeClr val="tx1">
                    <a:lumMod val="75000"/>
                    <a:lumOff val="25000"/>
                  </a:schemeClr>
                </a:solidFill>
                <a:latin typeface="Simplifica" panose="02000000000000000000" pitchFamily="2" charset="0"/>
              </a:rPr>
              <a:t>graduates</a:t>
            </a:r>
            <a:r>
              <a:rPr lang="da-DK" sz="2400" dirty="0">
                <a:solidFill>
                  <a:schemeClr val="tx1">
                    <a:lumMod val="75000"/>
                    <a:lumOff val="25000"/>
                  </a:schemeClr>
                </a:solidFill>
                <a:latin typeface="Simplifica" panose="02000000000000000000" pitchFamily="2" charset="0"/>
              </a:rPr>
              <a:t>; 56% </a:t>
            </a:r>
            <a:r>
              <a:rPr lang="da-DK" sz="2400" dirty="0" err="1">
                <a:solidFill>
                  <a:schemeClr val="tx1">
                    <a:lumMod val="75000"/>
                    <a:lumOff val="25000"/>
                  </a:schemeClr>
                </a:solidFill>
                <a:latin typeface="Simplifica" panose="02000000000000000000" pitchFamily="2" charset="0"/>
              </a:rPr>
              <a:t>post-graduates</a:t>
            </a:r>
            <a:r>
              <a:rPr lang="da-DK" sz="2400" dirty="0">
                <a:solidFill>
                  <a:schemeClr val="tx1">
                    <a:lumMod val="75000"/>
                    <a:lumOff val="25000"/>
                  </a:schemeClr>
                </a:solidFill>
                <a:latin typeface="Simplifica" panose="02000000000000000000" pitchFamily="2" charset="0"/>
              </a:rPr>
              <a:t>)</a:t>
            </a:r>
          </a:p>
        </p:txBody>
      </p:sp>
      <p:sp>
        <p:nvSpPr>
          <p:cNvPr id="24" name="Titel 1">
            <a:extLst>
              <a:ext uri="{FF2B5EF4-FFF2-40B4-BE49-F238E27FC236}">
                <a16:creationId xmlns:a16="http://schemas.microsoft.com/office/drawing/2014/main" id="{BE88A3F9-AF1A-4BA5-91D8-309A33F968E2}"/>
              </a:ext>
            </a:extLst>
          </p:cNvPr>
          <p:cNvSpPr txBox="1">
            <a:spLocks/>
          </p:cNvSpPr>
          <p:nvPr/>
        </p:nvSpPr>
        <p:spPr>
          <a:xfrm>
            <a:off x="1232326" y="1751618"/>
            <a:ext cx="6584986" cy="597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Psilocybin </a:t>
            </a:r>
            <a:r>
              <a:rPr lang="da-DK" sz="2400" dirty="0" err="1">
                <a:solidFill>
                  <a:schemeClr val="tx1">
                    <a:lumMod val="75000"/>
                    <a:lumOff val="25000"/>
                  </a:schemeClr>
                </a:solidFill>
                <a:latin typeface="Simplifica" panose="02000000000000000000" pitchFamily="2" charset="0"/>
              </a:rPr>
              <a:t>vs</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active</a:t>
            </a:r>
            <a:r>
              <a:rPr lang="da-DK" sz="2400" dirty="0">
                <a:solidFill>
                  <a:schemeClr val="tx1">
                    <a:lumMod val="75000"/>
                    <a:lumOff val="25000"/>
                  </a:schemeClr>
                </a:solidFill>
                <a:latin typeface="Simplifica" panose="02000000000000000000" pitchFamily="2" charset="0"/>
              </a:rPr>
              <a:t> placebo</a:t>
            </a:r>
          </a:p>
        </p:txBody>
      </p:sp>
      <p:sp>
        <p:nvSpPr>
          <p:cNvPr id="25" name="Titel 1">
            <a:extLst>
              <a:ext uri="{FF2B5EF4-FFF2-40B4-BE49-F238E27FC236}">
                <a16:creationId xmlns:a16="http://schemas.microsoft.com/office/drawing/2014/main" id="{9FCEADF5-03EC-460E-9998-9C3C438919BE}"/>
              </a:ext>
            </a:extLst>
          </p:cNvPr>
          <p:cNvSpPr txBox="1">
            <a:spLocks/>
          </p:cNvSpPr>
          <p:nvPr/>
        </p:nvSpPr>
        <p:spPr>
          <a:xfrm>
            <a:off x="1227072" y="4302876"/>
            <a:ext cx="6584986" cy="597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Subjected</a:t>
            </a:r>
            <a:r>
              <a:rPr lang="da-DK" sz="2400" dirty="0">
                <a:solidFill>
                  <a:schemeClr val="tx1">
                    <a:lumMod val="75000"/>
                    <a:lumOff val="25000"/>
                  </a:schemeClr>
                </a:solidFill>
                <a:latin typeface="Simplifica" panose="02000000000000000000" pitchFamily="2" charset="0"/>
              </a:rPr>
              <a:t> to </a:t>
            </a:r>
            <a:r>
              <a:rPr lang="da-DK" sz="2400" dirty="0" err="1">
                <a:solidFill>
                  <a:schemeClr val="tx1">
                    <a:lumMod val="75000"/>
                    <a:lumOff val="25000"/>
                  </a:schemeClr>
                </a:solidFill>
                <a:latin typeface="Simplifica" panose="02000000000000000000" pitchFamily="2" charset="0"/>
              </a:rPr>
              <a:t>various</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questionnaires</a:t>
            </a:r>
            <a:r>
              <a:rPr lang="da-DK" sz="2400" dirty="0">
                <a:solidFill>
                  <a:schemeClr val="tx1">
                    <a:lumMod val="75000"/>
                    <a:lumOff val="25000"/>
                  </a:schemeClr>
                </a:solidFill>
                <a:latin typeface="Simplifica" panose="02000000000000000000" pitchFamily="2" charset="0"/>
              </a:rPr>
              <a:t> post</a:t>
            </a:r>
          </a:p>
        </p:txBody>
      </p:sp>
    </p:spTree>
    <p:extLst>
      <p:ext uri="{BB962C8B-B14F-4D97-AF65-F5344CB8AC3E}">
        <p14:creationId xmlns:p14="http://schemas.microsoft.com/office/powerpoint/2010/main" val="377079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4"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224815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5400" dirty="0">
                <a:solidFill>
                  <a:schemeClr val="tx1">
                    <a:lumMod val="75000"/>
                    <a:lumOff val="25000"/>
                  </a:schemeClr>
                </a:solidFill>
                <a:latin typeface="Simplifica" panose="02000000000000000000" pitchFamily="2" charset="0"/>
              </a:rPr>
              <a:t>Psilocybin</a:t>
            </a:r>
            <a:endParaRPr lang="en-US" sz="54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a:t>
            </a:r>
            <a:r>
              <a:rPr lang="da-DK" sz="1200" dirty="0">
                <a:solidFill>
                  <a:schemeClr val="tx1">
                    <a:lumMod val="75000"/>
                    <a:lumOff val="25000"/>
                  </a:schemeClr>
                </a:solidFill>
                <a:latin typeface="Simplifica" panose="02000000000000000000" pitchFamily="2" charset="0"/>
              </a:rPr>
              <a:t> </a:t>
            </a:r>
            <a:r>
              <a:rPr lang="da-DK" sz="2400" dirty="0">
                <a:solidFill>
                  <a:schemeClr val="tx1">
                    <a:lumMod val="75000"/>
                    <a:lumOff val="25000"/>
                  </a:schemeClr>
                </a:solidFill>
                <a:latin typeface="Simplifica" panose="02000000000000000000" pitchFamily="2" charset="0"/>
              </a:rPr>
              <a:t>Magic </a:t>
            </a:r>
            <a:r>
              <a:rPr lang="da-DK" sz="2400" dirty="0" err="1">
                <a:solidFill>
                  <a:schemeClr val="tx1">
                    <a:lumMod val="75000"/>
                    <a:lumOff val="25000"/>
                  </a:schemeClr>
                </a:solidFill>
                <a:latin typeface="Simplifica" panose="02000000000000000000" pitchFamily="2" charset="0"/>
              </a:rPr>
              <a:t>Mushrooms</a:t>
            </a:r>
            <a:r>
              <a:rPr lang="da-DK" sz="2400" dirty="0">
                <a:solidFill>
                  <a:schemeClr val="tx1">
                    <a:lumMod val="75000"/>
                    <a:lumOff val="25000"/>
                  </a:schemeClr>
                </a:solidFill>
                <a:latin typeface="Simplifica" panose="02000000000000000000" pitchFamily="2" charset="0"/>
              </a:rPr>
              <a:t>”</a:t>
            </a:r>
            <a:endParaRPr lang="en-US" sz="2000" dirty="0"/>
          </a:p>
        </p:txBody>
      </p:sp>
      <p:pic>
        <p:nvPicPr>
          <p:cNvPr id="3" name="Billede 2" descr="Et billede, der indeholder person, indendørs, sidder, mand&#10;&#10;Automatisk genereret beskrivelse">
            <a:extLst>
              <a:ext uri="{FF2B5EF4-FFF2-40B4-BE49-F238E27FC236}">
                <a16:creationId xmlns:a16="http://schemas.microsoft.com/office/drawing/2014/main" id="{7B19E937-C19E-418A-87B5-125B6F05C9E4}"/>
              </a:ext>
            </a:extLst>
          </p:cNvPr>
          <p:cNvPicPr>
            <a:picLocks noChangeAspect="1"/>
          </p:cNvPicPr>
          <p:nvPr/>
        </p:nvPicPr>
        <p:blipFill rotWithShape="1">
          <a:blip r:embed="rId3">
            <a:extLst>
              <a:ext uri="{28A0092B-C50C-407E-A947-70E740481C1C}">
                <a14:useLocalDpi xmlns:a14="http://schemas.microsoft.com/office/drawing/2010/main" val="0"/>
              </a:ext>
            </a:extLst>
          </a:blip>
          <a:srcRect l="6240" r="550"/>
          <a:stretch/>
        </p:blipFill>
        <p:spPr>
          <a:xfrm>
            <a:off x="901031" y="1865918"/>
            <a:ext cx="5161280" cy="3352800"/>
          </a:xfrm>
          <a:prstGeom prst="rect">
            <a:avLst/>
          </a:prstGeom>
        </p:spPr>
      </p:pic>
      <p:pic>
        <p:nvPicPr>
          <p:cNvPr id="7" name="Billede 6" descr="Et billede, der indeholder indendørs, sidder, lever, værelse&#10;&#10;Automatisk genereret beskrivelse">
            <a:extLst>
              <a:ext uri="{FF2B5EF4-FFF2-40B4-BE49-F238E27FC236}">
                <a16:creationId xmlns:a16="http://schemas.microsoft.com/office/drawing/2014/main" id="{B51EF1F2-2B80-4417-BC99-3B6B1FFDE213}"/>
              </a:ext>
            </a:extLst>
          </p:cNvPr>
          <p:cNvPicPr>
            <a:picLocks noChangeAspect="1"/>
          </p:cNvPicPr>
          <p:nvPr/>
        </p:nvPicPr>
        <p:blipFill rotWithShape="1">
          <a:blip r:embed="rId4">
            <a:extLst>
              <a:ext uri="{28A0092B-C50C-407E-A947-70E740481C1C}">
                <a14:useLocalDpi xmlns:a14="http://schemas.microsoft.com/office/drawing/2010/main" val="0"/>
              </a:ext>
            </a:extLst>
          </a:blip>
          <a:srcRect t="13386"/>
          <a:stretch/>
        </p:blipFill>
        <p:spPr>
          <a:xfrm>
            <a:off x="6184230" y="1865918"/>
            <a:ext cx="5161279" cy="3352800"/>
          </a:xfrm>
          <a:prstGeom prst="rect">
            <a:avLst/>
          </a:prstGeom>
        </p:spPr>
      </p:pic>
    </p:spTree>
    <p:extLst>
      <p:ext uri="{BB962C8B-B14F-4D97-AF65-F5344CB8AC3E}">
        <p14:creationId xmlns:p14="http://schemas.microsoft.com/office/powerpoint/2010/main" val="1518185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99558" y="2639862"/>
            <a:ext cx="3192884" cy="3750372"/>
          </a:xfrm>
          <a:prstGeom prst="rect">
            <a:avLst/>
          </a:prstGeom>
        </p:spPr>
      </p:pic>
      <p:sp>
        <p:nvSpPr>
          <p:cNvPr id="6" name="Titel 5">
            <a:extLst>
              <a:ext uri="{FF2B5EF4-FFF2-40B4-BE49-F238E27FC236}">
                <a16:creationId xmlns:a16="http://schemas.microsoft.com/office/drawing/2014/main" id="{8DF47368-6FF8-4F7D-8681-85081966C30D}"/>
              </a:ext>
            </a:extLst>
          </p:cNvPr>
          <p:cNvSpPr>
            <a:spLocks noGrp="1"/>
          </p:cNvSpPr>
          <p:nvPr>
            <p:ph type="title"/>
          </p:nvPr>
        </p:nvSpPr>
        <p:spPr/>
        <p:txBody>
          <a:bodyPr/>
          <a:lstStyle/>
          <a:p>
            <a:endParaRPr lang="en-US"/>
          </a:p>
        </p:txBody>
      </p:sp>
      <p:sp>
        <p:nvSpPr>
          <p:cNvPr id="4" name="Titel 1">
            <a:extLst>
              <a:ext uri="{FF2B5EF4-FFF2-40B4-BE49-F238E27FC236}">
                <a16:creationId xmlns:a16="http://schemas.microsoft.com/office/drawing/2014/main" id="{A45A1C3D-D04B-47F9-BEAC-A69F0466F1C2}"/>
              </a:ext>
            </a:extLst>
          </p:cNvPr>
          <p:cNvSpPr txBox="1">
            <a:spLocks/>
          </p:cNvSpPr>
          <p:nvPr/>
        </p:nvSpPr>
        <p:spPr>
          <a:xfrm>
            <a:off x="3767280" y="2288496"/>
            <a:ext cx="4657440" cy="58710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a-DK" i="1" dirty="0" err="1">
                <a:latin typeface="Simplifica" panose="02000000000000000000" pitchFamily="2" charset="0"/>
              </a:rPr>
              <a:t>Psyche</a:t>
            </a:r>
            <a:r>
              <a:rPr lang="da-DK" i="1" dirty="0">
                <a:latin typeface="Simplifica" panose="02000000000000000000" pitchFamily="2" charset="0"/>
              </a:rPr>
              <a:t> + </a:t>
            </a:r>
            <a:r>
              <a:rPr lang="en-US" i="1" dirty="0">
                <a:latin typeface="Simplifica" panose="02000000000000000000" pitchFamily="2" charset="0"/>
              </a:rPr>
              <a:t>delos</a:t>
            </a:r>
            <a:r>
              <a:rPr lang="en-US" dirty="0">
                <a:latin typeface="Simplifica" panose="02000000000000000000" pitchFamily="2" charset="0"/>
              </a:rPr>
              <a:t> </a:t>
            </a:r>
            <a:endParaRPr lang="en-US" i="1" dirty="0">
              <a:latin typeface="Simplifica" panose="02000000000000000000" pitchFamily="2" charset="0"/>
            </a:endParaRPr>
          </a:p>
        </p:txBody>
      </p:sp>
      <p:sp>
        <p:nvSpPr>
          <p:cNvPr id="7" name="Titel 1">
            <a:extLst>
              <a:ext uri="{FF2B5EF4-FFF2-40B4-BE49-F238E27FC236}">
                <a16:creationId xmlns:a16="http://schemas.microsoft.com/office/drawing/2014/main" id="{5B0110F0-9A01-446C-B346-075AF5F26DB5}"/>
              </a:ext>
            </a:extLst>
          </p:cNvPr>
          <p:cNvSpPr txBox="1">
            <a:spLocks/>
          </p:cNvSpPr>
          <p:nvPr/>
        </p:nvSpPr>
        <p:spPr>
          <a:xfrm>
            <a:off x="6056351" y="1744846"/>
            <a:ext cx="1320800" cy="10164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a-DK" sz="3500" i="1" dirty="0">
                <a:latin typeface="Simplifica" panose="02000000000000000000" pitchFamily="2" charset="0"/>
              </a:rPr>
              <a:t>_</a:t>
            </a:r>
            <a:endParaRPr lang="en-US" sz="3500" i="1" dirty="0">
              <a:latin typeface="Simplifica" panose="02000000000000000000" pitchFamily="2" charset="0"/>
            </a:endParaRPr>
          </a:p>
        </p:txBody>
      </p:sp>
    </p:spTree>
    <p:extLst>
      <p:ext uri="{BB962C8B-B14F-4D97-AF65-F5344CB8AC3E}">
        <p14:creationId xmlns:p14="http://schemas.microsoft.com/office/powerpoint/2010/main" val="4067368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7">
            <a:extLst>
              <a:ext uri="{FF2B5EF4-FFF2-40B4-BE49-F238E27FC236}">
                <a16:creationId xmlns:a16="http://schemas.microsoft.com/office/drawing/2014/main" id="{C8D31309-0CB9-4D36-B6D2-9EBD70FD0E2B}"/>
              </a:ext>
            </a:extLst>
          </p:cNvPr>
          <p:cNvPicPr>
            <a:picLocks noChangeAspect="1"/>
          </p:cNvPicPr>
          <p:nvPr/>
        </p:nvPicPr>
        <p:blipFill>
          <a:blip r:embed="rId2"/>
          <a:stretch>
            <a:fillRect/>
          </a:stretch>
        </p:blipFill>
        <p:spPr>
          <a:xfrm>
            <a:off x="1505693" y="1629847"/>
            <a:ext cx="3396983" cy="1193867"/>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224815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5400" dirty="0">
                <a:solidFill>
                  <a:schemeClr val="tx1">
                    <a:lumMod val="75000"/>
                    <a:lumOff val="25000"/>
                  </a:schemeClr>
                </a:solidFill>
                <a:latin typeface="Simplifica" panose="02000000000000000000" pitchFamily="2" charset="0"/>
              </a:rPr>
              <a:t>Psilocybin</a:t>
            </a:r>
            <a:endParaRPr lang="en-US" sz="54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a:t>
            </a:r>
            <a:r>
              <a:rPr lang="da-DK" sz="1200" dirty="0">
                <a:solidFill>
                  <a:schemeClr val="tx1">
                    <a:lumMod val="75000"/>
                    <a:lumOff val="25000"/>
                  </a:schemeClr>
                </a:solidFill>
                <a:latin typeface="Simplifica" panose="02000000000000000000" pitchFamily="2" charset="0"/>
              </a:rPr>
              <a:t> </a:t>
            </a:r>
            <a:r>
              <a:rPr lang="da-DK" sz="2400" dirty="0">
                <a:solidFill>
                  <a:schemeClr val="tx1">
                    <a:lumMod val="75000"/>
                    <a:lumOff val="25000"/>
                  </a:schemeClr>
                </a:solidFill>
                <a:latin typeface="Simplifica" panose="02000000000000000000" pitchFamily="2" charset="0"/>
              </a:rPr>
              <a:t>Magic </a:t>
            </a:r>
            <a:r>
              <a:rPr lang="da-DK" sz="2400" dirty="0" err="1">
                <a:solidFill>
                  <a:schemeClr val="tx1">
                    <a:lumMod val="75000"/>
                    <a:lumOff val="25000"/>
                  </a:schemeClr>
                </a:solidFill>
                <a:latin typeface="Simplifica" panose="02000000000000000000" pitchFamily="2" charset="0"/>
              </a:rPr>
              <a:t>Mushrooms</a:t>
            </a:r>
            <a:r>
              <a:rPr lang="da-DK" sz="2400" dirty="0">
                <a:solidFill>
                  <a:schemeClr val="tx1">
                    <a:lumMod val="75000"/>
                    <a:lumOff val="25000"/>
                  </a:schemeClr>
                </a:solidFill>
                <a:latin typeface="Simplifica" panose="02000000000000000000" pitchFamily="2" charset="0"/>
              </a:rPr>
              <a:t>”</a:t>
            </a:r>
            <a:endParaRPr lang="en-US" sz="2000" dirty="0"/>
          </a:p>
        </p:txBody>
      </p:sp>
      <p:sp>
        <p:nvSpPr>
          <p:cNvPr id="18" name="Titel 1">
            <a:extLst>
              <a:ext uri="{FF2B5EF4-FFF2-40B4-BE49-F238E27FC236}">
                <a16:creationId xmlns:a16="http://schemas.microsoft.com/office/drawing/2014/main" id="{119ACB7F-5BEC-478B-89CF-8AE90BD00404}"/>
              </a:ext>
            </a:extLst>
          </p:cNvPr>
          <p:cNvSpPr txBox="1">
            <a:spLocks/>
          </p:cNvSpPr>
          <p:nvPr/>
        </p:nvSpPr>
        <p:spPr>
          <a:xfrm>
            <a:off x="7270755" y="306814"/>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da-DK" sz="5400" dirty="0" err="1">
                <a:solidFill>
                  <a:schemeClr val="tx1">
                    <a:lumMod val="75000"/>
                    <a:lumOff val="25000"/>
                  </a:schemeClr>
                </a:solidFill>
                <a:latin typeface="Simplifica" panose="02000000000000000000" pitchFamily="2" charset="0"/>
              </a:rPr>
              <a:t>Addiction</a:t>
            </a:r>
            <a:endParaRPr lang="en-US" sz="5400" dirty="0"/>
          </a:p>
        </p:txBody>
      </p:sp>
      <p:sp>
        <p:nvSpPr>
          <p:cNvPr id="2" name="Rektangel 1">
            <a:extLst>
              <a:ext uri="{FF2B5EF4-FFF2-40B4-BE49-F238E27FC236}">
                <a16:creationId xmlns:a16="http://schemas.microsoft.com/office/drawing/2014/main" id="{8EA6D633-7882-4014-B134-77E9ACC86A35}"/>
              </a:ext>
            </a:extLst>
          </p:cNvPr>
          <p:cNvSpPr/>
          <p:nvPr/>
        </p:nvSpPr>
        <p:spPr>
          <a:xfrm>
            <a:off x="1505697" y="1741249"/>
            <a:ext cx="2315121" cy="461665"/>
          </a:xfrm>
          <a:prstGeom prst="rect">
            <a:avLst/>
          </a:prstGeom>
        </p:spPr>
        <p:txBody>
          <a:bodyPr wrap="none">
            <a:spAutoFit/>
          </a:bodyPr>
          <a:lstStyle/>
          <a:p>
            <a:r>
              <a:rPr lang="da-DK" sz="2400" u="sng" dirty="0" err="1">
                <a:solidFill>
                  <a:schemeClr val="tx1">
                    <a:lumMod val="75000"/>
                    <a:lumOff val="25000"/>
                  </a:schemeClr>
                </a:solidFill>
                <a:latin typeface="Simplifica" panose="02000000000000000000" pitchFamily="2" charset="0"/>
              </a:rPr>
              <a:t>Bogenschutz</a:t>
            </a:r>
            <a:r>
              <a:rPr lang="da-DK" sz="2400" u="sng" dirty="0">
                <a:solidFill>
                  <a:schemeClr val="tx1">
                    <a:lumMod val="75000"/>
                    <a:lumOff val="25000"/>
                  </a:schemeClr>
                </a:solidFill>
                <a:latin typeface="Simplifica" panose="02000000000000000000" pitchFamily="2" charset="0"/>
              </a:rPr>
              <a:t> et al. (2015)</a:t>
            </a:r>
          </a:p>
        </p:txBody>
      </p:sp>
      <p:pic>
        <p:nvPicPr>
          <p:cNvPr id="6" name="Billede 5" descr="Et billede, der indeholder tekst, kort&#10;&#10;Automatisk genereret beskrivelse">
            <a:extLst>
              <a:ext uri="{FF2B5EF4-FFF2-40B4-BE49-F238E27FC236}">
                <a16:creationId xmlns:a16="http://schemas.microsoft.com/office/drawing/2014/main" id="{2DD1846A-96FF-40BD-A64A-B8FA63AE26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014" y="1629847"/>
            <a:ext cx="4671626" cy="4467402"/>
          </a:xfrm>
          <a:prstGeom prst="rect">
            <a:avLst/>
          </a:prstGeom>
        </p:spPr>
      </p:pic>
      <p:sp>
        <p:nvSpPr>
          <p:cNvPr id="7" name="Rektangel 6">
            <a:extLst>
              <a:ext uri="{FF2B5EF4-FFF2-40B4-BE49-F238E27FC236}">
                <a16:creationId xmlns:a16="http://schemas.microsoft.com/office/drawing/2014/main" id="{DDAEBB81-FDA3-4956-AA4E-42E1E3329B5C}"/>
              </a:ext>
            </a:extLst>
          </p:cNvPr>
          <p:cNvSpPr/>
          <p:nvPr/>
        </p:nvSpPr>
        <p:spPr>
          <a:xfrm>
            <a:off x="1505697" y="2265270"/>
            <a:ext cx="2408200"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Pilot </a:t>
            </a:r>
            <a:r>
              <a:rPr lang="da-DK" dirty="0" err="1">
                <a:solidFill>
                  <a:schemeClr val="tx1">
                    <a:lumMod val="75000"/>
                    <a:lumOff val="25000"/>
                  </a:schemeClr>
                </a:solidFill>
                <a:latin typeface="Simplifica" panose="02000000000000000000" pitchFamily="2" charset="0"/>
              </a:rPr>
              <a:t>study</a:t>
            </a:r>
            <a:r>
              <a:rPr lang="da-DK" dirty="0">
                <a:solidFill>
                  <a:schemeClr val="tx1">
                    <a:lumMod val="75000"/>
                    <a:lumOff val="25000"/>
                  </a:schemeClr>
                </a:solidFill>
                <a:latin typeface="Simplifica" panose="02000000000000000000" pitchFamily="2" charset="0"/>
              </a:rPr>
              <a:t> on </a:t>
            </a:r>
            <a:r>
              <a:rPr lang="da-DK" dirty="0" err="1">
                <a:solidFill>
                  <a:schemeClr val="tx1">
                    <a:lumMod val="75000"/>
                    <a:lumOff val="25000"/>
                  </a:schemeClr>
                </a:solidFill>
                <a:latin typeface="Simplifica" panose="02000000000000000000" pitchFamily="2" charset="0"/>
              </a:rPr>
              <a:t>alcoholism</a:t>
            </a:r>
            <a:endParaRPr lang="da-DK" dirty="0">
              <a:solidFill>
                <a:schemeClr val="tx1">
                  <a:lumMod val="75000"/>
                  <a:lumOff val="25000"/>
                </a:schemeClr>
              </a:solidFill>
              <a:latin typeface="Simplifica" panose="02000000000000000000" pitchFamily="2" charset="0"/>
            </a:endParaRPr>
          </a:p>
        </p:txBody>
      </p:sp>
      <p:sp>
        <p:nvSpPr>
          <p:cNvPr id="10" name="Rektangel 9">
            <a:extLst>
              <a:ext uri="{FF2B5EF4-FFF2-40B4-BE49-F238E27FC236}">
                <a16:creationId xmlns:a16="http://schemas.microsoft.com/office/drawing/2014/main" id="{5677B932-110B-4CBD-87B5-26037125B821}"/>
              </a:ext>
            </a:extLst>
          </p:cNvPr>
          <p:cNvSpPr/>
          <p:nvPr/>
        </p:nvSpPr>
        <p:spPr>
          <a:xfrm>
            <a:off x="1505697" y="2634602"/>
            <a:ext cx="2408200"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n = 10</a:t>
            </a:r>
          </a:p>
        </p:txBody>
      </p:sp>
      <p:sp>
        <p:nvSpPr>
          <p:cNvPr id="12" name="Rektangel 11">
            <a:extLst>
              <a:ext uri="{FF2B5EF4-FFF2-40B4-BE49-F238E27FC236}">
                <a16:creationId xmlns:a16="http://schemas.microsoft.com/office/drawing/2014/main" id="{2328465A-0E37-4707-9199-E1623741AD15}"/>
              </a:ext>
            </a:extLst>
          </p:cNvPr>
          <p:cNvSpPr/>
          <p:nvPr/>
        </p:nvSpPr>
        <p:spPr>
          <a:xfrm>
            <a:off x="1505697" y="3003934"/>
            <a:ext cx="2718580" cy="369332"/>
          </a:xfrm>
          <a:prstGeom prst="rect">
            <a:avLst/>
          </a:prstGeom>
        </p:spPr>
        <p:txBody>
          <a:bodyPr wrap="square">
            <a:spAutoFit/>
          </a:bodyPr>
          <a:lstStyle/>
          <a:p>
            <a:r>
              <a:rPr lang="da-DK" dirty="0" err="1">
                <a:solidFill>
                  <a:schemeClr val="tx1">
                    <a:lumMod val="75000"/>
                    <a:lumOff val="25000"/>
                  </a:schemeClr>
                </a:solidFill>
                <a:latin typeface="Simplifica" panose="02000000000000000000" pitchFamily="2" charset="0"/>
              </a:rPr>
              <a:t>Intensity</a:t>
            </a:r>
            <a:r>
              <a:rPr lang="da-DK" dirty="0">
                <a:solidFill>
                  <a:schemeClr val="tx1">
                    <a:lumMod val="75000"/>
                    <a:lumOff val="25000"/>
                  </a:schemeClr>
                </a:solidFill>
                <a:latin typeface="Simplifica" panose="02000000000000000000" pitchFamily="2" charset="0"/>
              </a:rPr>
              <a:t> of </a:t>
            </a:r>
            <a:r>
              <a:rPr lang="da-DK" dirty="0" err="1">
                <a:solidFill>
                  <a:schemeClr val="tx1">
                    <a:lumMod val="75000"/>
                    <a:lumOff val="25000"/>
                  </a:schemeClr>
                </a:solidFill>
                <a:latin typeface="Simplifica" panose="02000000000000000000" pitchFamily="2" charset="0"/>
              </a:rPr>
              <a:t>effects</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predicted</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outcome</a:t>
            </a:r>
            <a:endParaRPr lang="da-DK" dirty="0">
              <a:solidFill>
                <a:schemeClr val="tx1">
                  <a:lumMod val="75000"/>
                  <a:lumOff val="25000"/>
                </a:schemeClr>
              </a:solidFill>
              <a:latin typeface="Simplifica" panose="02000000000000000000" pitchFamily="2" charset="0"/>
            </a:endParaRPr>
          </a:p>
        </p:txBody>
      </p:sp>
      <p:sp>
        <p:nvSpPr>
          <p:cNvPr id="14" name="Rektangel 13">
            <a:extLst>
              <a:ext uri="{FF2B5EF4-FFF2-40B4-BE49-F238E27FC236}">
                <a16:creationId xmlns:a16="http://schemas.microsoft.com/office/drawing/2014/main" id="{26F41F11-6CAE-49DC-A6FC-C6DFE11A3318}"/>
              </a:ext>
            </a:extLst>
          </p:cNvPr>
          <p:cNvSpPr/>
          <p:nvPr/>
        </p:nvSpPr>
        <p:spPr>
          <a:xfrm>
            <a:off x="1505696" y="3373266"/>
            <a:ext cx="2718581" cy="369332"/>
          </a:xfrm>
          <a:prstGeom prst="rect">
            <a:avLst/>
          </a:prstGeom>
        </p:spPr>
        <p:txBody>
          <a:bodyPr wrap="square">
            <a:spAutoFit/>
          </a:bodyPr>
          <a:lstStyle/>
          <a:p>
            <a:r>
              <a:rPr lang="da-DK" dirty="0" err="1">
                <a:solidFill>
                  <a:schemeClr val="tx1">
                    <a:lumMod val="75000"/>
                    <a:lumOff val="25000"/>
                  </a:schemeClr>
                </a:solidFill>
                <a:latin typeface="Simplifica" panose="02000000000000000000" pitchFamily="2" charset="0"/>
              </a:rPr>
              <a:t>Effect</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remained</a:t>
            </a:r>
            <a:r>
              <a:rPr lang="da-DK" dirty="0">
                <a:solidFill>
                  <a:schemeClr val="tx1">
                    <a:lumMod val="75000"/>
                    <a:lumOff val="25000"/>
                  </a:schemeClr>
                </a:solidFill>
                <a:latin typeface="Simplifica" panose="02000000000000000000" pitchFamily="2" charset="0"/>
              </a:rPr>
              <a:t> at 6 </a:t>
            </a:r>
            <a:r>
              <a:rPr lang="da-DK" dirty="0" err="1">
                <a:solidFill>
                  <a:schemeClr val="tx1">
                    <a:lumMod val="75000"/>
                    <a:lumOff val="25000"/>
                  </a:schemeClr>
                </a:solidFill>
                <a:latin typeface="Simplifica" panose="02000000000000000000" pitchFamily="2" charset="0"/>
              </a:rPr>
              <a:t>months</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follow-up</a:t>
            </a:r>
            <a:endParaRPr lang="da-DK" dirty="0">
              <a:solidFill>
                <a:schemeClr val="tx1">
                  <a:lumMod val="75000"/>
                  <a:lumOff val="25000"/>
                </a:schemeClr>
              </a:solidFill>
              <a:latin typeface="Simplifica" panose="02000000000000000000" pitchFamily="2" charset="0"/>
            </a:endParaRPr>
          </a:p>
        </p:txBody>
      </p:sp>
      <p:sp>
        <p:nvSpPr>
          <p:cNvPr id="15" name="Rektangel 14">
            <a:extLst>
              <a:ext uri="{FF2B5EF4-FFF2-40B4-BE49-F238E27FC236}">
                <a16:creationId xmlns:a16="http://schemas.microsoft.com/office/drawing/2014/main" id="{E01D22FD-3DFE-4DAF-988D-3029A875420D}"/>
              </a:ext>
            </a:extLst>
          </p:cNvPr>
          <p:cNvSpPr/>
          <p:nvPr/>
        </p:nvSpPr>
        <p:spPr>
          <a:xfrm>
            <a:off x="1505695" y="4470421"/>
            <a:ext cx="2718581"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New </a:t>
            </a:r>
            <a:r>
              <a:rPr lang="da-DK" dirty="0" err="1">
                <a:solidFill>
                  <a:schemeClr val="tx1">
                    <a:lumMod val="75000"/>
                    <a:lumOff val="25000"/>
                  </a:schemeClr>
                </a:solidFill>
                <a:latin typeface="Simplifica" panose="02000000000000000000" pitchFamily="2" charset="0"/>
              </a:rPr>
              <a:t>study</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underway</a:t>
            </a:r>
            <a:r>
              <a:rPr lang="da-DK" dirty="0">
                <a:solidFill>
                  <a:schemeClr val="tx1">
                    <a:lumMod val="75000"/>
                    <a:lumOff val="25000"/>
                  </a:schemeClr>
                </a:solidFill>
                <a:latin typeface="Simplifica" panose="02000000000000000000" pitchFamily="2" charset="0"/>
              </a:rPr>
              <a:t> at NYU</a:t>
            </a:r>
          </a:p>
        </p:txBody>
      </p:sp>
      <p:sp>
        <p:nvSpPr>
          <p:cNvPr id="16" name="Rektangel 15">
            <a:extLst>
              <a:ext uri="{FF2B5EF4-FFF2-40B4-BE49-F238E27FC236}">
                <a16:creationId xmlns:a16="http://schemas.microsoft.com/office/drawing/2014/main" id="{60CBD855-E40A-461C-9B33-583818EC002E}"/>
              </a:ext>
            </a:extLst>
          </p:cNvPr>
          <p:cNvSpPr/>
          <p:nvPr/>
        </p:nvSpPr>
        <p:spPr>
          <a:xfrm>
            <a:off x="1505694" y="4839753"/>
            <a:ext cx="2718581" cy="369332"/>
          </a:xfrm>
          <a:prstGeom prst="rect">
            <a:avLst/>
          </a:prstGeom>
        </p:spPr>
        <p:txBody>
          <a:bodyPr wrap="square">
            <a:spAutoFit/>
          </a:bodyPr>
          <a:lstStyle/>
          <a:p>
            <a:pPr algn="just"/>
            <a:r>
              <a:rPr lang="da-DK" dirty="0">
                <a:solidFill>
                  <a:schemeClr val="tx1">
                    <a:lumMod val="75000"/>
                    <a:lumOff val="25000"/>
                  </a:schemeClr>
                </a:solidFill>
                <a:latin typeface="Simplifica" panose="02000000000000000000" pitchFamily="2" charset="0"/>
              </a:rPr>
              <a:t>n = 180</a:t>
            </a:r>
          </a:p>
        </p:txBody>
      </p:sp>
      <p:sp>
        <p:nvSpPr>
          <p:cNvPr id="17" name="Rektangel 16">
            <a:extLst>
              <a:ext uri="{FF2B5EF4-FFF2-40B4-BE49-F238E27FC236}">
                <a16:creationId xmlns:a16="http://schemas.microsoft.com/office/drawing/2014/main" id="{FF5C57DE-2420-408B-B954-63DA5ACA602F}"/>
              </a:ext>
            </a:extLst>
          </p:cNvPr>
          <p:cNvSpPr/>
          <p:nvPr/>
        </p:nvSpPr>
        <p:spPr>
          <a:xfrm>
            <a:off x="1505693" y="5208487"/>
            <a:ext cx="2718581" cy="369332"/>
          </a:xfrm>
          <a:prstGeom prst="rect">
            <a:avLst/>
          </a:prstGeom>
        </p:spPr>
        <p:txBody>
          <a:bodyPr wrap="square">
            <a:spAutoFit/>
          </a:bodyPr>
          <a:lstStyle/>
          <a:p>
            <a:pPr algn="just"/>
            <a:r>
              <a:rPr lang="da-DK" dirty="0" err="1">
                <a:solidFill>
                  <a:schemeClr val="tx1">
                    <a:lumMod val="75000"/>
                    <a:lumOff val="25000"/>
                  </a:schemeClr>
                </a:solidFill>
                <a:latin typeface="Simplifica" panose="02000000000000000000" pitchFamily="2" charset="0"/>
              </a:rPr>
              <a:t>Results</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expected</a:t>
            </a:r>
            <a:r>
              <a:rPr lang="da-DK" dirty="0">
                <a:solidFill>
                  <a:schemeClr val="tx1">
                    <a:lumMod val="75000"/>
                    <a:lumOff val="25000"/>
                  </a:schemeClr>
                </a:solidFill>
                <a:latin typeface="Simplifica" panose="02000000000000000000" pitchFamily="2" charset="0"/>
              </a:rPr>
              <a:t> in 2020</a:t>
            </a:r>
          </a:p>
        </p:txBody>
      </p:sp>
    </p:spTree>
    <p:extLst>
      <p:ext uri="{BB962C8B-B14F-4D97-AF65-F5344CB8AC3E}">
        <p14:creationId xmlns:p14="http://schemas.microsoft.com/office/powerpoint/2010/main" val="3277632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7" grpId="0"/>
      <p:bldP spid="10" grpId="0"/>
      <p:bldP spid="12" grpId="0"/>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7">
            <a:extLst>
              <a:ext uri="{FF2B5EF4-FFF2-40B4-BE49-F238E27FC236}">
                <a16:creationId xmlns:a16="http://schemas.microsoft.com/office/drawing/2014/main" id="{C8D31309-0CB9-4D36-B6D2-9EBD70FD0E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05693" y="1728812"/>
            <a:ext cx="4354321" cy="816435"/>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224815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5400" dirty="0">
                <a:solidFill>
                  <a:schemeClr val="tx1">
                    <a:lumMod val="75000"/>
                    <a:lumOff val="25000"/>
                  </a:schemeClr>
                </a:solidFill>
                <a:latin typeface="Simplifica" panose="02000000000000000000" pitchFamily="2" charset="0"/>
              </a:rPr>
              <a:t>Psilocybin</a:t>
            </a:r>
            <a:endParaRPr lang="en-US" sz="54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a:t>
            </a:r>
            <a:r>
              <a:rPr lang="da-DK" sz="1200" dirty="0">
                <a:solidFill>
                  <a:schemeClr val="tx1">
                    <a:lumMod val="75000"/>
                    <a:lumOff val="25000"/>
                  </a:schemeClr>
                </a:solidFill>
                <a:latin typeface="Simplifica" panose="02000000000000000000" pitchFamily="2" charset="0"/>
              </a:rPr>
              <a:t> </a:t>
            </a:r>
            <a:r>
              <a:rPr lang="da-DK" sz="2400" dirty="0">
                <a:solidFill>
                  <a:schemeClr val="tx1">
                    <a:lumMod val="75000"/>
                    <a:lumOff val="25000"/>
                  </a:schemeClr>
                </a:solidFill>
                <a:latin typeface="Simplifica" panose="02000000000000000000" pitchFamily="2" charset="0"/>
              </a:rPr>
              <a:t>Magic </a:t>
            </a:r>
            <a:r>
              <a:rPr lang="da-DK" sz="2400" dirty="0" err="1">
                <a:solidFill>
                  <a:schemeClr val="tx1">
                    <a:lumMod val="75000"/>
                    <a:lumOff val="25000"/>
                  </a:schemeClr>
                </a:solidFill>
                <a:latin typeface="Simplifica" panose="02000000000000000000" pitchFamily="2" charset="0"/>
              </a:rPr>
              <a:t>Mushrooms</a:t>
            </a:r>
            <a:r>
              <a:rPr lang="da-DK" sz="2400" dirty="0">
                <a:solidFill>
                  <a:schemeClr val="tx1">
                    <a:lumMod val="75000"/>
                    <a:lumOff val="25000"/>
                  </a:schemeClr>
                </a:solidFill>
                <a:latin typeface="Simplifica" panose="02000000000000000000" pitchFamily="2" charset="0"/>
              </a:rPr>
              <a:t>”</a:t>
            </a:r>
            <a:endParaRPr lang="en-US" sz="2000" dirty="0"/>
          </a:p>
        </p:txBody>
      </p:sp>
      <p:sp>
        <p:nvSpPr>
          <p:cNvPr id="18" name="Titel 1">
            <a:extLst>
              <a:ext uri="{FF2B5EF4-FFF2-40B4-BE49-F238E27FC236}">
                <a16:creationId xmlns:a16="http://schemas.microsoft.com/office/drawing/2014/main" id="{119ACB7F-5BEC-478B-89CF-8AE90BD00404}"/>
              </a:ext>
            </a:extLst>
          </p:cNvPr>
          <p:cNvSpPr txBox="1">
            <a:spLocks/>
          </p:cNvSpPr>
          <p:nvPr/>
        </p:nvSpPr>
        <p:spPr>
          <a:xfrm>
            <a:off x="7270755" y="306814"/>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da-DK" sz="5400" dirty="0" err="1">
                <a:solidFill>
                  <a:schemeClr val="tx1">
                    <a:lumMod val="75000"/>
                    <a:lumOff val="25000"/>
                  </a:schemeClr>
                </a:solidFill>
                <a:latin typeface="Simplifica" panose="02000000000000000000" pitchFamily="2" charset="0"/>
              </a:rPr>
              <a:t>Addiction</a:t>
            </a:r>
            <a:endParaRPr lang="en-US" sz="5400" dirty="0"/>
          </a:p>
        </p:txBody>
      </p:sp>
      <p:sp>
        <p:nvSpPr>
          <p:cNvPr id="2" name="Rektangel 1">
            <a:extLst>
              <a:ext uri="{FF2B5EF4-FFF2-40B4-BE49-F238E27FC236}">
                <a16:creationId xmlns:a16="http://schemas.microsoft.com/office/drawing/2014/main" id="{8EA6D633-7882-4014-B134-77E9ACC86A35}"/>
              </a:ext>
            </a:extLst>
          </p:cNvPr>
          <p:cNvSpPr/>
          <p:nvPr/>
        </p:nvSpPr>
        <p:spPr>
          <a:xfrm>
            <a:off x="1505697" y="1741249"/>
            <a:ext cx="1949636" cy="461665"/>
          </a:xfrm>
          <a:prstGeom prst="rect">
            <a:avLst/>
          </a:prstGeom>
        </p:spPr>
        <p:txBody>
          <a:bodyPr wrap="none">
            <a:spAutoFit/>
          </a:bodyPr>
          <a:lstStyle/>
          <a:p>
            <a:r>
              <a:rPr lang="da-DK" sz="2400" u="sng" dirty="0">
                <a:solidFill>
                  <a:schemeClr val="tx1">
                    <a:lumMod val="75000"/>
                    <a:lumOff val="25000"/>
                  </a:schemeClr>
                </a:solidFill>
                <a:latin typeface="Simplifica" panose="02000000000000000000" pitchFamily="2" charset="0"/>
              </a:rPr>
              <a:t>Johnson et al. (2014)</a:t>
            </a:r>
          </a:p>
        </p:txBody>
      </p:sp>
      <p:pic>
        <p:nvPicPr>
          <p:cNvPr id="6" name="Billede 5">
            <a:extLst>
              <a:ext uri="{FF2B5EF4-FFF2-40B4-BE49-F238E27FC236}">
                <a16:creationId xmlns:a16="http://schemas.microsoft.com/office/drawing/2014/main" id="{2DD1846A-96FF-40BD-A64A-B8FA63AE26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70826" y="1602541"/>
            <a:ext cx="6993798" cy="3172118"/>
          </a:xfrm>
          <a:prstGeom prst="rect">
            <a:avLst/>
          </a:prstGeom>
        </p:spPr>
      </p:pic>
      <p:sp>
        <p:nvSpPr>
          <p:cNvPr id="7" name="Rektangel 6">
            <a:extLst>
              <a:ext uri="{FF2B5EF4-FFF2-40B4-BE49-F238E27FC236}">
                <a16:creationId xmlns:a16="http://schemas.microsoft.com/office/drawing/2014/main" id="{DDAEBB81-FDA3-4956-AA4E-42E1E3329B5C}"/>
              </a:ext>
            </a:extLst>
          </p:cNvPr>
          <p:cNvSpPr/>
          <p:nvPr/>
        </p:nvSpPr>
        <p:spPr>
          <a:xfrm>
            <a:off x="1505697" y="2265270"/>
            <a:ext cx="2408200"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Pilot </a:t>
            </a:r>
            <a:r>
              <a:rPr lang="da-DK" dirty="0" err="1">
                <a:solidFill>
                  <a:schemeClr val="tx1">
                    <a:lumMod val="75000"/>
                    <a:lumOff val="25000"/>
                  </a:schemeClr>
                </a:solidFill>
                <a:latin typeface="Simplifica" panose="02000000000000000000" pitchFamily="2" charset="0"/>
              </a:rPr>
              <a:t>study</a:t>
            </a:r>
            <a:r>
              <a:rPr lang="da-DK" dirty="0">
                <a:solidFill>
                  <a:schemeClr val="tx1">
                    <a:lumMod val="75000"/>
                    <a:lumOff val="25000"/>
                  </a:schemeClr>
                </a:solidFill>
                <a:latin typeface="Simplifica" panose="02000000000000000000" pitchFamily="2" charset="0"/>
              </a:rPr>
              <a:t> on </a:t>
            </a:r>
            <a:r>
              <a:rPr lang="da-DK" dirty="0" err="1">
                <a:solidFill>
                  <a:schemeClr val="tx1">
                    <a:lumMod val="75000"/>
                    <a:lumOff val="25000"/>
                  </a:schemeClr>
                </a:solidFill>
                <a:latin typeface="Simplifica" panose="02000000000000000000" pitchFamily="2" charset="0"/>
              </a:rPr>
              <a:t>nicotine</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addiction</a:t>
            </a:r>
            <a:endParaRPr lang="da-DK" dirty="0">
              <a:solidFill>
                <a:schemeClr val="tx1">
                  <a:lumMod val="75000"/>
                  <a:lumOff val="25000"/>
                </a:schemeClr>
              </a:solidFill>
              <a:latin typeface="Simplifica" panose="02000000000000000000" pitchFamily="2" charset="0"/>
            </a:endParaRPr>
          </a:p>
        </p:txBody>
      </p:sp>
      <p:sp>
        <p:nvSpPr>
          <p:cNvPr id="10" name="Rektangel 9">
            <a:extLst>
              <a:ext uri="{FF2B5EF4-FFF2-40B4-BE49-F238E27FC236}">
                <a16:creationId xmlns:a16="http://schemas.microsoft.com/office/drawing/2014/main" id="{5677B932-110B-4CBD-87B5-26037125B821}"/>
              </a:ext>
            </a:extLst>
          </p:cNvPr>
          <p:cNvSpPr/>
          <p:nvPr/>
        </p:nvSpPr>
        <p:spPr>
          <a:xfrm>
            <a:off x="1505697" y="2634602"/>
            <a:ext cx="2408200"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n = 15</a:t>
            </a:r>
          </a:p>
        </p:txBody>
      </p:sp>
      <p:sp>
        <p:nvSpPr>
          <p:cNvPr id="12" name="Rektangel 11">
            <a:extLst>
              <a:ext uri="{FF2B5EF4-FFF2-40B4-BE49-F238E27FC236}">
                <a16:creationId xmlns:a16="http://schemas.microsoft.com/office/drawing/2014/main" id="{2328465A-0E37-4707-9199-E1623741AD15}"/>
              </a:ext>
            </a:extLst>
          </p:cNvPr>
          <p:cNvSpPr/>
          <p:nvPr/>
        </p:nvSpPr>
        <p:spPr>
          <a:xfrm>
            <a:off x="1505697" y="3003934"/>
            <a:ext cx="2718580"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Average </a:t>
            </a:r>
            <a:r>
              <a:rPr lang="da-DK" dirty="0" err="1">
                <a:solidFill>
                  <a:schemeClr val="tx1">
                    <a:lumMod val="75000"/>
                    <a:lumOff val="25000"/>
                  </a:schemeClr>
                </a:solidFill>
                <a:latin typeface="Simplifica" panose="02000000000000000000" pitchFamily="2" charset="0"/>
              </a:rPr>
              <a:t>years</a:t>
            </a:r>
            <a:r>
              <a:rPr lang="da-DK" dirty="0">
                <a:solidFill>
                  <a:schemeClr val="tx1">
                    <a:lumMod val="75000"/>
                    <a:lumOff val="25000"/>
                  </a:schemeClr>
                </a:solidFill>
                <a:latin typeface="Simplifica" panose="02000000000000000000" pitchFamily="2" charset="0"/>
              </a:rPr>
              <a:t> of smoking = 31</a:t>
            </a:r>
          </a:p>
        </p:txBody>
      </p:sp>
      <p:sp>
        <p:nvSpPr>
          <p:cNvPr id="14" name="Rektangel 13">
            <a:extLst>
              <a:ext uri="{FF2B5EF4-FFF2-40B4-BE49-F238E27FC236}">
                <a16:creationId xmlns:a16="http://schemas.microsoft.com/office/drawing/2014/main" id="{26F41F11-6CAE-49DC-A6FC-C6DFE11A3318}"/>
              </a:ext>
            </a:extLst>
          </p:cNvPr>
          <p:cNvSpPr/>
          <p:nvPr/>
        </p:nvSpPr>
        <p:spPr>
          <a:xfrm>
            <a:off x="1505696" y="3373266"/>
            <a:ext cx="2718581"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Average </a:t>
            </a:r>
            <a:r>
              <a:rPr lang="da-DK" dirty="0" err="1">
                <a:solidFill>
                  <a:schemeClr val="tx1">
                    <a:lumMod val="75000"/>
                    <a:lumOff val="25000"/>
                  </a:schemeClr>
                </a:solidFill>
                <a:latin typeface="Simplifica" panose="02000000000000000000" pitchFamily="2" charset="0"/>
              </a:rPr>
              <a:t>attempts</a:t>
            </a:r>
            <a:r>
              <a:rPr lang="da-DK" dirty="0">
                <a:solidFill>
                  <a:schemeClr val="tx1">
                    <a:lumMod val="75000"/>
                    <a:lumOff val="25000"/>
                  </a:schemeClr>
                </a:solidFill>
                <a:latin typeface="Simplifica" panose="02000000000000000000" pitchFamily="2" charset="0"/>
              </a:rPr>
              <a:t> to </a:t>
            </a:r>
            <a:r>
              <a:rPr lang="da-DK" dirty="0" err="1">
                <a:solidFill>
                  <a:schemeClr val="tx1">
                    <a:lumMod val="75000"/>
                    <a:lumOff val="25000"/>
                  </a:schemeClr>
                </a:solidFill>
                <a:latin typeface="Simplifica" panose="02000000000000000000" pitchFamily="2" charset="0"/>
              </a:rPr>
              <a:t>quit</a:t>
            </a:r>
            <a:r>
              <a:rPr lang="da-DK" dirty="0">
                <a:solidFill>
                  <a:schemeClr val="tx1">
                    <a:lumMod val="75000"/>
                    <a:lumOff val="25000"/>
                  </a:schemeClr>
                </a:solidFill>
                <a:latin typeface="Simplifica" panose="02000000000000000000" pitchFamily="2" charset="0"/>
              </a:rPr>
              <a:t> = 6</a:t>
            </a:r>
          </a:p>
        </p:txBody>
      </p:sp>
      <p:sp>
        <p:nvSpPr>
          <p:cNvPr id="19" name="Rektangel 18">
            <a:extLst>
              <a:ext uri="{FF2B5EF4-FFF2-40B4-BE49-F238E27FC236}">
                <a16:creationId xmlns:a16="http://schemas.microsoft.com/office/drawing/2014/main" id="{822D9C51-249F-4B46-A097-2B075FCDAB89}"/>
              </a:ext>
            </a:extLst>
          </p:cNvPr>
          <p:cNvSpPr/>
          <p:nvPr/>
        </p:nvSpPr>
        <p:spPr>
          <a:xfrm>
            <a:off x="5601084" y="4886127"/>
            <a:ext cx="2718581" cy="369332"/>
          </a:xfrm>
          <a:prstGeom prst="rect">
            <a:avLst/>
          </a:prstGeom>
        </p:spPr>
        <p:txBody>
          <a:bodyPr wrap="square">
            <a:spAutoFit/>
          </a:bodyPr>
          <a:lstStyle/>
          <a:p>
            <a:r>
              <a:rPr lang="da-DK" dirty="0" err="1">
                <a:solidFill>
                  <a:schemeClr val="tx1">
                    <a:lumMod val="75000"/>
                    <a:lumOff val="25000"/>
                  </a:schemeClr>
                </a:solidFill>
                <a:latin typeface="Simplifica" panose="02000000000000000000" pitchFamily="2" charset="0"/>
              </a:rPr>
              <a:t>Nicotine</a:t>
            </a:r>
            <a:r>
              <a:rPr lang="da-DK" dirty="0">
                <a:solidFill>
                  <a:schemeClr val="tx1">
                    <a:lumMod val="75000"/>
                    <a:lumOff val="25000"/>
                  </a:schemeClr>
                </a:solidFill>
                <a:latin typeface="Simplifica" panose="02000000000000000000" pitchFamily="2" charset="0"/>
              </a:rPr>
              <a:t> content of </a:t>
            </a:r>
            <a:r>
              <a:rPr lang="da-DK" dirty="0" err="1">
                <a:solidFill>
                  <a:schemeClr val="tx1">
                    <a:lumMod val="75000"/>
                    <a:lumOff val="25000"/>
                  </a:schemeClr>
                </a:solidFill>
                <a:latin typeface="Simplifica" panose="02000000000000000000" pitchFamily="2" charset="0"/>
              </a:rPr>
              <a:t>urine</a:t>
            </a:r>
            <a:endParaRPr lang="da-DK" dirty="0">
              <a:solidFill>
                <a:schemeClr val="tx1">
                  <a:lumMod val="75000"/>
                  <a:lumOff val="25000"/>
                </a:schemeClr>
              </a:solidFill>
              <a:latin typeface="Simplifica" panose="02000000000000000000" pitchFamily="2" charset="0"/>
            </a:endParaRPr>
          </a:p>
        </p:txBody>
      </p:sp>
      <p:sp>
        <p:nvSpPr>
          <p:cNvPr id="20" name="Rektangel 19">
            <a:extLst>
              <a:ext uri="{FF2B5EF4-FFF2-40B4-BE49-F238E27FC236}">
                <a16:creationId xmlns:a16="http://schemas.microsoft.com/office/drawing/2014/main" id="{DB4CA473-3314-4B93-B99A-6917B17E73F6}"/>
              </a:ext>
            </a:extLst>
          </p:cNvPr>
          <p:cNvSpPr/>
          <p:nvPr/>
        </p:nvSpPr>
        <p:spPr>
          <a:xfrm>
            <a:off x="8746043" y="4886127"/>
            <a:ext cx="2718581"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Smoking </a:t>
            </a:r>
            <a:r>
              <a:rPr lang="da-DK" dirty="0" err="1">
                <a:solidFill>
                  <a:schemeClr val="tx1">
                    <a:lumMod val="75000"/>
                    <a:lumOff val="25000"/>
                  </a:schemeClr>
                </a:solidFill>
                <a:latin typeface="Simplifica" panose="02000000000000000000" pitchFamily="2" charset="0"/>
              </a:rPr>
              <a:t>urge</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questionnaire</a:t>
            </a:r>
            <a:endParaRPr lang="da-DK" dirty="0">
              <a:solidFill>
                <a:schemeClr val="tx1">
                  <a:lumMod val="75000"/>
                  <a:lumOff val="25000"/>
                </a:schemeClr>
              </a:solidFill>
              <a:latin typeface="Simplifica" panose="02000000000000000000" pitchFamily="2" charset="0"/>
            </a:endParaRPr>
          </a:p>
        </p:txBody>
      </p:sp>
    </p:spTree>
    <p:extLst>
      <p:ext uri="{BB962C8B-B14F-4D97-AF65-F5344CB8AC3E}">
        <p14:creationId xmlns:p14="http://schemas.microsoft.com/office/powerpoint/2010/main" val="1472829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P spid="12" grpId="0"/>
      <p:bldP spid="14"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7">
            <a:extLst>
              <a:ext uri="{FF2B5EF4-FFF2-40B4-BE49-F238E27FC236}">
                <a16:creationId xmlns:a16="http://schemas.microsoft.com/office/drawing/2014/main" id="{C8D31309-0CB9-4D36-B6D2-9EBD70FD0E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3072" y="1749181"/>
            <a:ext cx="3151867" cy="1639298"/>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224815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5400" dirty="0">
                <a:solidFill>
                  <a:schemeClr val="tx1">
                    <a:lumMod val="75000"/>
                    <a:lumOff val="25000"/>
                  </a:schemeClr>
                </a:solidFill>
                <a:latin typeface="Simplifica" panose="02000000000000000000" pitchFamily="2" charset="0"/>
              </a:rPr>
              <a:t>Psilocybin</a:t>
            </a:r>
            <a:endParaRPr lang="en-US" sz="54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a:t>
            </a:r>
            <a:r>
              <a:rPr lang="da-DK" sz="1200" dirty="0">
                <a:solidFill>
                  <a:schemeClr val="tx1">
                    <a:lumMod val="75000"/>
                    <a:lumOff val="25000"/>
                  </a:schemeClr>
                </a:solidFill>
                <a:latin typeface="Simplifica" panose="02000000000000000000" pitchFamily="2" charset="0"/>
              </a:rPr>
              <a:t> </a:t>
            </a:r>
            <a:r>
              <a:rPr lang="da-DK" sz="2400" dirty="0">
                <a:solidFill>
                  <a:schemeClr val="tx1">
                    <a:lumMod val="75000"/>
                    <a:lumOff val="25000"/>
                  </a:schemeClr>
                </a:solidFill>
                <a:latin typeface="Simplifica" panose="02000000000000000000" pitchFamily="2" charset="0"/>
              </a:rPr>
              <a:t>Magic </a:t>
            </a:r>
            <a:r>
              <a:rPr lang="da-DK" sz="2400" dirty="0" err="1">
                <a:solidFill>
                  <a:schemeClr val="tx1">
                    <a:lumMod val="75000"/>
                    <a:lumOff val="25000"/>
                  </a:schemeClr>
                </a:solidFill>
                <a:latin typeface="Simplifica" panose="02000000000000000000" pitchFamily="2" charset="0"/>
              </a:rPr>
              <a:t>Mushrooms</a:t>
            </a:r>
            <a:r>
              <a:rPr lang="da-DK" sz="2400" dirty="0">
                <a:solidFill>
                  <a:schemeClr val="tx1">
                    <a:lumMod val="75000"/>
                    <a:lumOff val="25000"/>
                  </a:schemeClr>
                </a:solidFill>
                <a:latin typeface="Simplifica" panose="02000000000000000000" pitchFamily="2" charset="0"/>
              </a:rPr>
              <a:t>”</a:t>
            </a:r>
            <a:endParaRPr lang="en-US" sz="2000" dirty="0"/>
          </a:p>
        </p:txBody>
      </p:sp>
      <p:sp>
        <p:nvSpPr>
          <p:cNvPr id="18" name="Titel 1">
            <a:extLst>
              <a:ext uri="{FF2B5EF4-FFF2-40B4-BE49-F238E27FC236}">
                <a16:creationId xmlns:a16="http://schemas.microsoft.com/office/drawing/2014/main" id="{119ACB7F-5BEC-478B-89CF-8AE90BD00404}"/>
              </a:ext>
            </a:extLst>
          </p:cNvPr>
          <p:cNvSpPr txBox="1">
            <a:spLocks/>
          </p:cNvSpPr>
          <p:nvPr/>
        </p:nvSpPr>
        <p:spPr>
          <a:xfrm>
            <a:off x="7270755" y="306814"/>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da-DK" sz="5400" dirty="0" err="1">
                <a:solidFill>
                  <a:schemeClr val="tx1">
                    <a:lumMod val="75000"/>
                    <a:lumOff val="25000"/>
                  </a:schemeClr>
                </a:solidFill>
                <a:latin typeface="Simplifica" panose="02000000000000000000" pitchFamily="2" charset="0"/>
              </a:rPr>
              <a:t>Anxiety</a:t>
            </a:r>
            <a:endParaRPr lang="en-US" sz="5400" dirty="0"/>
          </a:p>
        </p:txBody>
      </p:sp>
      <p:sp>
        <p:nvSpPr>
          <p:cNvPr id="2" name="Rektangel 1">
            <a:extLst>
              <a:ext uri="{FF2B5EF4-FFF2-40B4-BE49-F238E27FC236}">
                <a16:creationId xmlns:a16="http://schemas.microsoft.com/office/drawing/2014/main" id="{8EA6D633-7882-4014-B134-77E9ACC86A35}"/>
              </a:ext>
            </a:extLst>
          </p:cNvPr>
          <p:cNvSpPr/>
          <p:nvPr/>
        </p:nvSpPr>
        <p:spPr>
          <a:xfrm>
            <a:off x="1505697" y="1741249"/>
            <a:ext cx="1862946" cy="461665"/>
          </a:xfrm>
          <a:prstGeom prst="rect">
            <a:avLst/>
          </a:prstGeom>
        </p:spPr>
        <p:txBody>
          <a:bodyPr wrap="none">
            <a:spAutoFit/>
          </a:bodyPr>
          <a:lstStyle/>
          <a:p>
            <a:r>
              <a:rPr lang="da-DK" sz="2400" u="sng" dirty="0">
                <a:solidFill>
                  <a:schemeClr val="tx1">
                    <a:lumMod val="75000"/>
                    <a:lumOff val="25000"/>
                  </a:schemeClr>
                </a:solidFill>
                <a:latin typeface="Simplifica" panose="02000000000000000000" pitchFamily="2" charset="0"/>
              </a:rPr>
              <a:t>Griffiths et al. (2016)</a:t>
            </a:r>
          </a:p>
        </p:txBody>
      </p:sp>
      <p:pic>
        <p:nvPicPr>
          <p:cNvPr id="6" name="Billede 5">
            <a:extLst>
              <a:ext uri="{FF2B5EF4-FFF2-40B4-BE49-F238E27FC236}">
                <a16:creationId xmlns:a16="http://schemas.microsoft.com/office/drawing/2014/main" id="{2DD1846A-96FF-40BD-A64A-B8FA63AE26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91763" y="1237965"/>
            <a:ext cx="6352675" cy="5021639"/>
          </a:xfrm>
          <a:prstGeom prst="rect">
            <a:avLst/>
          </a:prstGeom>
        </p:spPr>
      </p:pic>
      <p:sp>
        <p:nvSpPr>
          <p:cNvPr id="7" name="Rektangel 6">
            <a:extLst>
              <a:ext uri="{FF2B5EF4-FFF2-40B4-BE49-F238E27FC236}">
                <a16:creationId xmlns:a16="http://schemas.microsoft.com/office/drawing/2014/main" id="{DDAEBB81-FDA3-4956-AA4E-42E1E3329B5C}"/>
              </a:ext>
            </a:extLst>
          </p:cNvPr>
          <p:cNvSpPr/>
          <p:nvPr/>
        </p:nvSpPr>
        <p:spPr>
          <a:xfrm>
            <a:off x="1505696" y="2265270"/>
            <a:ext cx="3586067" cy="369332"/>
          </a:xfrm>
          <a:prstGeom prst="rect">
            <a:avLst/>
          </a:prstGeom>
        </p:spPr>
        <p:txBody>
          <a:bodyPr wrap="square">
            <a:spAutoFit/>
          </a:bodyPr>
          <a:lstStyle/>
          <a:p>
            <a:r>
              <a:rPr lang="da-DK" dirty="0" err="1">
                <a:solidFill>
                  <a:schemeClr val="tx1">
                    <a:lumMod val="75000"/>
                    <a:lumOff val="25000"/>
                  </a:schemeClr>
                </a:solidFill>
                <a:latin typeface="Simplifica" panose="02000000000000000000" pitchFamily="2" charset="0"/>
              </a:rPr>
              <a:t>Study</a:t>
            </a:r>
            <a:r>
              <a:rPr lang="da-DK" dirty="0">
                <a:solidFill>
                  <a:schemeClr val="tx1">
                    <a:lumMod val="75000"/>
                    <a:lumOff val="25000"/>
                  </a:schemeClr>
                </a:solidFill>
                <a:latin typeface="Simplifica" panose="02000000000000000000" pitchFamily="2" charset="0"/>
              </a:rPr>
              <a:t> on </a:t>
            </a:r>
            <a:r>
              <a:rPr lang="da-DK" dirty="0" err="1">
                <a:solidFill>
                  <a:schemeClr val="tx1">
                    <a:lumMod val="75000"/>
                    <a:lumOff val="25000"/>
                  </a:schemeClr>
                </a:solidFill>
                <a:latin typeface="Simplifica" panose="02000000000000000000" pitchFamily="2" charset="0"/>
              </a:rPr>
              <a:t>late</a:t>
            </a:r>
            <a:r>
              <a:rPr lang="da-DK" dirty="0">
                <a:solidFill>
                  <a:schemeClr val="tx1">
                    <a:lumMod val="75000"/>
                    <a:lumOff val="25000"/>
                  </a:schemeClr>
                </a:solidFill>
                <a:latin typeface="Simplifica" panose="02000000000000000000" pitchFamily="2" charset="0"/>
              </a:rPr>
              <a:t>-stage cancer </a:t>
            </a:r>
            <a:r>
              <a:rPr lang="da-DK" dirty="0" err="1">
                <a:solidFill>
                  <a:schemeClr val="tx1">
                    <a:lumMod val="75000"/>
                    <a:lumOff val="25000"/>
                  </a:schemeClr>
                </a:solidFill>
                <a:latin typeface="Simplifica" panose="02000000000000000000" pitchFamily="2" charset="0"/>
              </a:rPr>
              <a:t>induced</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anxiety</a:t>
            </a:r>
            <a:r>
              <a:rPr lang="da-DK" dirty="0">
                <a:solidFill>
                  <a:schemeClr val="tx1">
                    <a:lumMod val="75000"/>
                    <a:lumOff val="25000"/>
                  </a:schemeClr>
                </a:solidFill>
                <a:latin typeface="Simplifica" panose="02000000000000000000" pitchFamily="2" charset="0"/>
              </a:rPr>
              <a:t> </a:t>
            </a:r>
          </a:p>
        </p:txBody>
      </p:sp>
      <p:sp>
        <p:nvSpPr>
          <p:cNvPr id="10" name="Rektangel 9">
            <a:extLst>
              <a:ext uri="{FF2B5EF4-FFF2-40B4-BE49-F238E27FC236}">
                <a16:creationId xmlns:a16="http://schemas.microsoft.com/office/drawing/2014/main" id="{5677B932-110B-4CBD-87B5-26037125B821}"/>
              </a:ext>
            </a:extLst>
          </p:cNvPr>
          <p:cNvSpPr/>
          <p:nvPr/>
        </p:nvSpPr>
        <p:spPr>
          <a:xfrm>
            <a:off x="1505697" y="2634602"/>
            <a:ext cx="2408200"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n = 51</a:t>
            </a:r>
          </a:p>
        </p:txBody>
      </p:sp>
      <p:sp>
        <p:nvSpPr>
          <p:cNvPr id="12" name="Rektangel 11">
            <a:extLst>
              <a:ext uri="{FF2B5EF4-FFF2-40B4-BE49-F238E27FC236}">
                <a16:creationId xmlns:a16="http://schemas.microsoft.com/office/drawing/2014/main" id="{2328465A-0E37-4707-9199-E1623741AD15}"/>
              </a:ext>
            </a:extLst>
          </p:cNvPr>
          <p:cNvSpPr/>
          <p:nvPr/>
        </p:nvSpPr>
        <p:spPr>
          <a:xfrm>
            <a:off x="1505696" y="3003934"/>
            <a:ext cx="2965129"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All participants had </a:t>
            </a:r>
            <a:r>
              <a:rPr lang="da-DK" dirty="0" err="1">
                <a:solidFill>
                  <a:schemeClr val="tx1">
                    <a:lumMod val="75000"/>
                    <a:lumOff val="25000"/>
                  </a:schemeClr>
                </a:solidFill>
                <a:latin typeface="Simplifica" panose="02000000000000000000" pitchFamily="2" charset="0"/>
              </a:rPr>
              <a:t>life-threatening</a:t>
            </a:r>
            <a:r>
              <a:rPr lang="da-DK" dirty="0">
                <a:solidFill>
                  <a:schemeClr val="tx1">
                    <a:lumMod val="75000"/>
                    <a:lumOff val="25000"/>
                  </a:schemeClr>
                </a:solidFill>
                <a:latin typeface="Simplifica" panose="02000000000000000000" pitchFamily="2" charset="0"/>
              </a:rPr>
              <a:t> cancer</a:t>
            </a:r>
          </a:p>
        </p:txBody>
      </p:sp>
      <p:sp>
        <p:nvSpPr>
          <p:cNvPr id="14" name="Rektangel 13">
            <a:extLst>
              <a:ext uri="{FF2B5EF4-FFF2-40B4-BE49-F238E27FC236}">
                <a16:creationId xmlns:a16="http://schemas.microsoft.com/office/drawing/2014/main" id="{26F41F11-6CAE-49DC-A6FC-C6DFE11A3318}"/>
              </a:ext>
            </a:extLst>
          </p:cNvPr>
          <p:cNvSpPr/>
          <p:nvPr/>
        </p:nvSpPr>
        <p:spPr>
          <a:xfrm>
            <a:off x="1505696" y="3373266"/>
            <a:ext cx="3441689"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All had a DSM-IV </a:t>
            </a:r>
            <a:r>
              <a:rPr lang="da-DK" dirty="0" err="1">
                <a:solidFill>
                  <a:schemeClr val="tx1">
                    <a:lumMod val="75000"/>
                    <a:lumOff val="25000"/>
                  </a:schemeClr>
                </a:solidFill>
                <a:latin typeface="Simplifica" panose="02000000000000000000" pitchFamily="2" charset="0"/>
              </a:rPr>
              <a:t>diagnosis</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anxiety</a:t>
            </a:r>
            <a:r>
              <a:rPr lang="da-DK" dirty="0">
                <a:solidFill>
                  <a:schemeClr val="tx1">
                    <a:lumMod val="75000"/>
                    <a:lumOff val="25000"/>
                  </a:schemeClr>
                </a:solidFill>
                <a:latin typeface="Simplifica" panose="02000000000000000000" pitchFamily="2" charset="0"/>
              </a:rPr>
              <a:t> or depression)</a:t>
            </a:r>
          </a:p>
        </p:txBody>
      </p:sp>
    </p:spTree>
    <p:extLst>
      <p:ext uri="{BB962C8B-B14F-4D97-AF65-F5344CB8AC3E}">
        <p14:creationId xmlns:p14="http://schemas.microsoft.com/office/powerpoint/2010/main" val="742633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7" grpId="0"/>
      <p:bldP spid="10" grpId="0"/>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224815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5400" dirty="0">
                <a:solidFill>
                  <a:schemeClr val="tx1">
                    <a:lumMod val="75000"/>
                    <a:lumOff val="25000"/>
                  </a:schemeClr>
                </a:solidFill>
                <a:latin typeface="Simplifica" panose="02000000000000000000" pitchFamily="2" charset="0"/>
              </a:rPr>
              <a:t>Psilocybin</a:t>
            </a:r>
            <a:endParaRPr lang="en-US" sz="54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a:t>
            </a:r>
            <a:r>
              <a:rPr lang="da-DK" sz="1200" dirty="0">
                <a:solidFill>
                  <a:schemeClr val="tx1">
                    <a:lumMod val="75000"/>
                    <a:lumOff val="25000"/>
                  </a:schemeClr>
                </a:solidFill>
                <a:latin typeface="Simplifica" panose="02000000000000000000" pitchFamily="2" charset="0"/>
              </a:rPr>
              <a:t> </a:t>
            </a:r>
            <a:r>
              <a:rPr lang="da-DK" sz="2400" dirty="0">
                <a:solidFill>
                  <a:schemeClr val="tx1">
                    <a:lumMod val="75000"/>
                    <a:lumOff val="25000"/>
                  </a:schemeClr>
                </a:solidFill>
                <a:latin typeface="Simplifica" panose="02000000000000000000" pitchFamily="2" charset="0"/>
              </a:rPr>
              <a:t>Magic </a:t>
            </a:r>
            <a:r>
              <a:rPr lang="da-DK" sz="2400" dirty="0" err="1">
                <a:solidFill>
                  <a:schemeClr val="tx1">
                    <a:lumMod val="75000"/>
                    <a:lumOff val="25000"/>
                  </a:schemeClr>
                </a:solidFill>
                <a:latin typeface="Simplifica" panose="02000000000000000000" pitchFamily="2" charset="0"/>
              </a:rPr>
              <a:t>Mushrooms</a:t>
            </a:r>
            <a:r>
              <a:rPr lang="da-DK" sz="2400" dirty="0">
                <a:solidFill>
                  <a:schemeClr val="tx1">
                    <a:lumMod val="75000"/>
                    <a:lumOff val="25000"/>
                  </a:schemeClr>
                </a:solidFill>
                <a:latin typeface="Simplifica" panose="02000000000000000000" pitchFamily="2" charset="0"/>
              </a:rPr>
              <a:t>”</a:t>
            </a:r>
            <a:endParaRPr lang="en-US" sz="2000" dirty="0"/>
          </a:p>
        </p:txBody>
      </p:sp>
      <p:sp>
        <p:nvSpPr>
          <p:cNvPr id="18" name="Titel 1">
            <a:extLst>
              <a:ext uri="{FF2B5EF4-FFF2-40B4-BE49-F238E27FC236}">
                <a16:creationId xmlns:a16="http://schemas.microsoft.com/office/drawing/2014/main" id="{119ACB7F-5BEC-478B-89CF-8AE90BD00404}"/>
              </a:ext>
            </a:extLst>
          </p:cNvPr>
          <p:cNvSpPr txBox="1">
            <a:spLocks/>
          </p:cNvSpPr>
          <p:nvPr/>
        </p:nvSpPr>
        <p:spPr>
          <a:xfrm>
            <a:off x="7270755" y="306814"/>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da-DK" sz="5400" dirty="0" err="1">
                <a:solidFill>
                  <a:schemeClr val="tx1">
                    <a:lumMod val="75000"/>
                    <a:lumOff val="25000"/>
                  </a:schemeClr>
                </a:solidFill>
                <a:latin typeface="Simplifica" panose="02000000000000000000" pitchFamily="2" charset="0"/>
              </a:rPr>
              <a:t>Anxiety</a:t>
            </a:r>
            <a:endParaRPr lang="en-US" sz="5400" dirty="0"/>
          </a:p>
        </p:txBody>
      </p:sp>
      <p:sp>
        <p:nvSpPr>
          <p:cNvPr id="2" name="Rektangel 1">
            <a:extLst>
              <a:ext uri="{FF2B5EF4-FFF2-40B4-BE49-F238E27FC236}">
                <a16:creationId xmlns:a16="http://schemas.microsoft.com/office/drawing/2014/main" id="{8EA6D633-7882-4014-B134-77E9ACC86A35}"/>
              </a:ext>
            </a:extLst>
          </p:cNvPr>
          <p:cNvSpPr/>
          <p:nvPr/>
        </p:nvSpPr>
        <p:spPr>
          <a:xfrm>
            <a:off x="1505697" y="1741249"/>
            <a:ext cx="1862946" cy="461665"/>
          </a:xfrm>
          <a:prstGeom prst="rect">
            <a:avLst/>
          </a:prstGeom>
        </p:spPr>
        <p:txBody>
          <a:bodyPr wrap="none">
            <a:spAutoFit/>
          </a:bodyPr>
          <a:lstStyle/>
          <a:p>
            <a:r>
              <a:rPr lang="da-DK" sz="2400" u="sng" dirty="0">
                <a:solidFill>
                  <a:schemeClr val="tx1">
                    <a:lumMod val="75000"/>
                    <a:lumOff val="25000"/>
                  </a:schemeClr>
                </a:solidFill>
                <a:latin typeface="Simplifica" panose="02000000000000000000" pitchFamily="2" charset="0"/>
              </a:rPr>
              <a:t>Griffiths et al. (2016)</a:t>
            </a:r>
          </a:p>
        </p:txBody>
      </p:sp>
      <p:pic>
        <p:nvPicPr>
          <p:cNvPr id="6" name="Billede 5">
            <a:extLst>
              <a:ext uri="{FF2B5EF4-FFF2-40B4-BE49-F238E27FC236}">
                <a16:creationId xmlns:a16="http://schemas.microsoft.com/office/drawing/2014/main" id="{2DD1846A-96FF-40BD-A64A-B8FA63AE26E1}"/>
              </a:ext>
            </a:extLst>
          </p:cNvPr>
          <p:cNvPicPr>
            <a:picLocks noChangeAspect="1"/>
          </p:cNvPicPr>
          <p:nvPr/>
        </p:nvPicPr>
        <p:blipFill>
          <a:blip r:embed="rId3">
            <a:alphaModFix amt="25000"/>
            <a:extLst>
              <a:ext uri="{28A0092B-C50C-407E-A947-70E740481C1C}">
                <a14:useLocalDpi xmlns:a14="http://schemas.microsoft.com/office/drawing/2010/main" val="0"/>
              </a:ext>
            </a:extLst>
          </a:blip>
          <a:srcRect/>
          <a:stretch/>
        </p:blipFill>
        <p:spPr>
          <a:xfrm>
            <a:off x="5091763" y="1237965"/>
            <a:ext cx="6352675" cy="5021639"/>
          </a:xfrm>
          <a:prstGeom prst="rect">
            <a:avLst/>
          </a:prstGeom>
        </p:spPr>
      </p:pic>
      <p:sp>
        <p:nvSpPr>
          <p:cNvPr id="7" name="Rektangel 6">
            <a:extLst>
              <a:ext uri="{FF2B5EF4-FFF2-40B4-BE49-F238E27FC236}">
                <a16:creationId xmlns:a16="http://schemas.microsoft.com/office/drawing/2014/main" id="{DDAEBB81-FDA3-4956-AA4E-42E1E3329B5C}"/>
              </a:ext>
            </a:extLst>
          </p:cNvPr>
          <p:cNvSpPr/>
          <p:nvPr/>
        </p:nvSpPr>
        <p:spPr>
          <a:xfrm>
            <a:off x="1505696" y="2265270"/>
            <a:ext cx="3586067" cy="369332"/>
          </a:xfrm>
          <a:prstGeom prst="rect">
            <a:avLst/>
          </a:prstGeom>
        </p:spPr>
        <p:txBody>
          <a:bodyPr wrap="square">
            <a:spAutoFit/>
          </a:bodyPr>
          <a:lstStyle/>
          <a:p>
            <a:r>
              <a:rPr lang="da-DK" dirty="0" err="1">
                <a:solidFill>
                  <a:schemeClr val="tx1">
                    <a:lumMod val="75000"/>
                    <a:lumOff val="25000"/>
                  </a:schemeClr>
                </a:solidFill>
                <a:latin typeface="Simplifica" panose="02000000000000000000" pitchFamily="2" charset="0"/>
              </a:rPr>
              <a:t>Study</a:t>
            </a:r>
            <a:r>
              <a:rPr lang="da-DK" dirty="0">
                <a:solidFill>
                  <a:schemeClr val="tx1">
                    <a:lumMod val="75000"/>
                    <a:lumOff val="25000"/>
                  </a:schemeClr>
                </a:solidFill>
                <a:latin typeface="Simplifica" panose="02000000000000000000" pitchFamily="2" charset="0"/>
              </a:rPr>
              <a:t> on </a:t>
            </a:r>
            <a:r>
              <a:rPr lang="da-DK" dirty="0" err="1">
                <a:solidFill>
                  <a:schemeClr val="tx1">
                    <a:lumMod val="75000"/>
                    <a:lumOff val="25000"/>
                  </a:schemeClr>
                </a:solidFill>
                <a:latin typeface="Simplifica" panose="02000000000000000000" pitchFamily="2" charset="0"/>
              </a:rPr>
              <a:t>late</a:t>
            </a:r>
            <a:r>
              <a:rPr lang="da-DK" dirty="0">
                <a:solidFill>
                  <a:schemeClr val="tx1">
                    <a:lumMod val="75000"/>
                    <a:lumOff val="25000"/>
                  </a:schemeClr>
                </a:solidFill>
                <a:latin typeface="Simplifica" panose="02000000000000000000" pitchFamily="2" charset="0"/>
              </a:rPr>
              <a:t>-stage cancer </a:t>
            </a:r>
            <a:r>
              <a:rPr lang="da-DK" dirty="0" err="1">
                <a:solidFill>
                  <a:schemeClr val="tx1">
                    <a:lumMod val="75000"/>
                    <a:lumOff val="25000"/>
                  </a:schemeClr>
                </a:solidFill>
                <a:latin typeface="Simplifica" panose="02000000000000000000" pitchFamily="2" charset="0"/>
              </a:rPr>
              <a:t>induced</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anxiety</a:t>
            </a:r>
            <a:r>
              <a:rPr lang="da-DK" dirty="0">
                <a:solidFill>
                  <a:schemeClr val="tx1">
                    <a:lumMod val="75000"/>
                    <a:lumOff val="25000"/>
                  </a:schemeClr>
                </a:solidFill>
                <a:latin typeface="Simplifica" panose="02000000000000000000" pitchFamily="2" charset="0"/>
              </a:rPr>
              <a:t> </a:t>
            </a:r>
          </a:p>
        </p:txBody>
      </p:sp>
      <p:sp>
        <p:nvSpPr>
          <p:cNvPr id="10" name="Rektangel 9">
            <a:extLst>
              <a:ext uri="{FF2B5EF4-FFF2-40B4-BE49-F238E27FC236}">
                <a16:creationId xmlns:a16="http://schemas.microsoft.com/office/drawing/2014/main" id="{5677B932-110B-4CBD-87B5-26037125B821}"/>
              </a:ext>
            </a:extLst>
          </p:cNvPr>
          <p:cNvSpPr/>
          <p:nvPr/>
        </p:nvSpPr>
        <p:spPr>
          <a:xfrm>
            <a:off x="1505697" y="2634602"/>
            <a:ext cx="2408200"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n = 51</a:t>
            </a:r>
          </a:p>
        </p:txBody>
      </p:sp>
      <p:sp>
        <p:nvSpPr>
          <p:cNvPr id="12" name="Rektangel 11">
            <a:extLst>
              <a:ext uri="{FF2B5EF4-FFF2-40B4-BE49-F238E27FC236}">
                <a16:creationId xmlns:a16="http://schemas.microsoft.com/office/drawing/2014/main" id="{2328465A-0E37-4707-9199-E1623741AD15}"/>
              </a:ext>
            </a:extLst>
          </p:cNvPr>
          <p:cNvSpPr/>
          <p:nvPr/>
        </p:nvSpPr>
        <p:spPr>
          <a:xfrm>
            <a:off x="1505696" y="3003934"/>
            <a:ext cx="2965129"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All participants had </a:t>
            </a:r>
            <a:r>
              <a:rPr lang="da-DK" dirty="0" err="1">
                <a:solidFill>
                  <a:schemeClr val="tx1">
                    <a:lumMod val="75000"/>
                    <a:lumOff val="25000"/>
                  </a:schemeClr>
                </a:solidFill>
                <a:latin typeface="Simplifica" panose="02000000000000000000" pitchFamily="2" charset="0"/>
              </a:rPr>
              <a:t>life-threatening</a:t>
            </a:r>
            <a:r>
              <a:rPr lang="da-DK" dirty="0">
                <a:solidFill>
                  <a:schemeClr val="tx1">
                    <a:lumMod val="75000"/>
                    <a:lumOff val="25000"/>
                  </a:schemeClr>
                </a:solidFill>
                <a:latin typeface="Simplifica" panose="02000000000000000000" pitchFamily="2" charset="0"/>
              </a:rPr>
              <a:t> cancer</a:t>
            </a:r>
          </a:p>
        </p:txBody>
      </p:sp>
      <p:sp>
        <p:nvSpPr>
          <p:cNvPr id="14" name="Rektangel 13">
            <a:extLst>
              <a:ext uri="{FF2B5EF4-FFF2-40B4-BE49-F238E27FC236}">
                <a16:creationId xmlns:a16="http://schemas.microsoft.com/office/drawing/2014/main" id="{26F41F11-6CAE-49DC-A6FC-C6DFE11A3318}"/>
              </a:ext>
            </a:extLst>
          </p:cNvPr>
          <p:cNvSpPr/>
          <p:nvPr/>
        </p:nvSpPr>
        <p:spPr>
          <a:xfrm>
            <a:off x="1505696" y="3373266"/>
            <a:ext cx="3441689"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All had a DSM-IV </a:t>
            </a:r>
            <a:r>
              <a:rPr lang="da-DK" dirty="0" err="1">
                <a:solidFill>
                  <a:schemeClr val="tx1">
                    <a:lumMod val="75000"/>
                    <a:lumOff val="25000"/>
                  </a:schemeClr>
                </a:solidFill>
                <a:latin typeface="Simplifica" panose="02000000000000000000" pitchFamily="2" charset="0"/>
              </a:rPr>
              <a:t>diagnosis</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anxiety</a:t>
            </a:r>
            <a:r>
              <a:rPr lang="da-DK" dirty="0">
                <a:solidFill>
                  <a:schemeClr val="tx1">
                    <a:lumMod val="75000"/>
                    <a:lumOff val="25000"/>
                  </a:schemeClr>
                </a:solidFill>
                <a:latin typeface="Simplifica" panose="02000000000000000000" pitchFamily="2" charset="0"/>
              </a:rPr>
              <a:t> or depression)</a:t>
            </a:r>
          </a:p>
        </p:txBody>
      </p:sp>
      <p:pic>
        <p:nvPicPr>
          <p:cNvPr id="15" name="Billede 14">
            <a:extLst>
              <a:ext uri="{FF2B5EF4-FFF2-40B4-BE49-F238E27FC236}">
                <a16:creationId xmlns:a16="http://schemas.microsoft.com/office/drawing/2014/main" id="{5532CA41-397C-432A-B8DF-7672F9D1D3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51807" y="2265270"/>
            <a:ext cx="6352675" cy="2700415"/>
          </a:xfrm>
          <a:prstGeom prst="rect">
            <a:avLst/>
          </a:prstGeom>
          <a:effectLst>
            <a:outerShdw blurRad="114300" dist="38100" dir="5400000" sx="101000" sy="101000" algn="ctr" rotWithShape="0">
              <a:srgbClr val="000000">
                <a:alpha val="18000"/>
              </a:srgbClr>
            </a:outerShdw>
          </a:effectLst>
        </p:spPr>
      </p:pic>
    </p:spTree>
    <p:extLst>
      <p:ext uri="{BB962C8B-B14F-4D97-AF65-F5344CB8AC3E}">
        <p14:creationId xmlns:p14="http://schemas.microsoft.com/office/powerpoint/2010/main" val="1831254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a:extLst>
              <a:ext uri="{FF2B5EF4-FFF2-40B4-BE49-F238E27FC236}">
                <a16:creationId xmlns:a16="http://schemas.microsoft.com/office/drawing/2014/main" id="{4D0B3607-267F-43C1-A905-422E523A8C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943" y="1801354"/>
            <a:ext cx="4225055" cy="1058259"/>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224815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5400" dirty="0">
                <a:solidFill>
                  <a:schemeClr val="tx1">
                    <a:lumMod val="75000"/>
                    <a:lumOff val="25000"/>
                  </a:schemeClr>
                </a:solidFill>
                <a:latin typeface="Simplifica" panose="02000000000000000000" pitchFamily="2" charset="0"/>
              </a:rPr>
              <a:t>Psilocybin</a:t>
            </a:r>
            <a:endParaRPr lang="en-US" sz="54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a:t>
            </a:r>
            <a:r>
              <a:rPr lang="da-DK" sz="1200" dirty="0">
                <a:solidFill>
                  <a:schemeClr val="tx1">
                    <a:lumMod val="75000"/>
                    <a:lumOff val="25000"/>
                  </a:schemeClr>
                </a:solidFill>
                <a:latin typeface="Simplifica" panose="02000000000000000000" pitchFamily="2" charset="0"/>
              </a:rPr>
              <a:t> </a:t>
            </a:r>
            <a:r>
              <a:rPr lang="da-DK" sz="2400" dirty="0">
                <a:solidFill>
                  <a:schemeClr val="tx1">
                    <a:lumMod val="75000"/>
                    <a:lumOff val="25000"/>
                  </a:schemeClr>
                </a:solidFill>
                <a:latin typeface="Simplifica" panose="02000000000000000000" pitchFamily="2" charset="0"/>
              </a:rPr>
              <a:t>Magic </a:t>
            </a:r>
            <a:r>
              <a:rPr lang="da-DK" sz="2400" dirty="0" err="1">
                <a:solidFill>
                  <a:schemeClr val="tx1">
                    <a:lumMod val="75000"/>
                    <a:lumOff val="25000"/>
                  </a:schemeClr>
                </a:solidFill>
                <a:latin typeface="Simplifica" panose="02000000000000000000" pitchFamily="2" charset="0"/>
              </a:rPr>
              <a:t>Mushrooms</a:t>
            </a:r>
            <a:r>
              <a:rPr lang="da-DK" sz="2400" dirty="0">
                <a:solidFill>
                  <a:schemeClr val="tx1">
                    <a:lumMod val="75000"/>
                    <a:lumOff val="25000"/>
                  </a:schemeClr>
                </a:solidFill>
                <a:latin typeface="Simplifica" panose="02000000000000000000" pitchFamily="2" charset="0"/>
              </a:rPr>
              <a:t>”</a:t>
            </a:r>
            <a:endParaRPr lang="en-US" sz="2000" dirty="0"/>
          </a:p>
        </p:txBody>
      </p:sp>
      <p:sp>
        <p:nvSpPr>
          <p:cNvPr id="18" name="Titel 1">
            <a:extLst>
              <a:ext uri="{FF2B5EF4-FFF2-40B4-BE49-F238E27FC236}">
                <a16:creationId xmlns:a16="http://schemas.microsoft.com/office/drawing/2014/main" id="{119ACB7F-5BEC-478B-89CF-8AE90BD00404}"/>
              </a:ext>
            </a:extLst>
          </p:cNvPr>
          <p:cNvSpPr txBox="1">
            <a:spLocks/>
          </p:cNvSpPr>
          <p:nvPr/>
        </p:nvSpPr>
        <p:spPr>
          <a:xfrm>
            <a:off x="7270755" y="306814"/>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da-DK" sz="5400" dirty="0">
                <a:solidFill>
                  <a:schemeClr val="tx1">
                    <a:lumMod val="75000"/>
                    <a:lumOff val="25000"/>
                  </a:schemeClr>
                </a:solidFill>
                <a:latin typeface="Simplifica" panose="02000000000000000000" pitchFamily="2" charset="0"/>
              </a:rPr>
              <a:t>Depression</a:t>
            </a:r>
            <a:endParaRPr lang="en-US" sz="5400" dirty="0"/>
          </a:p>
        </p:txBody>
      </p:sp>
      <p:sp>
        <p:nvSpPr>
          <p:cNvPr id="2" name="Rektangel 1">
            <a:extLst>
              <a:ext uri="{FF2B5EF4-FFF2-40B4-BE49-F238E27FC236}">
                <a16:creationId xmlns:a16="http://schemas.microsoft.com/office/drawing/2014/main" id="{8EA6D633-7882-4014-B134-77E9ACC86A35}"/>
              </a:ext>
            </a:extLst>
          </p:cNvPr>
          <p:cNvSpPr/>
          <p:nvPr/>
        </p:nvSpPr>
        <p:spPr>
          <a:xfrm>
            <a:off x="1505697" y="1741249"/>
            <a:ext cx="2461764" cy="461665"/>
          </a:xfrm>
          <a:prstGeom prst="rect">
            <a:avLst/>
          </a:prstGeom>
        </p:spPr>
        <p:txBody>
          <a:bodyPr wrap="none">
            <a:spAutoFit/>
          </a:bodyPr>
          <a:lstStyle/>
          <a:p>
            <a:r>
              <a:rPr lang="da-DK" sz="2400" u="sng" dirty="0" err="1">
                <a:solidFill>
                  <a:schemeClr val="tx1">
                    <a:lumMod val="75000"/>
                    <a:lumOff val="25000"/>
                  </a:schemeClr>
                </a:solidFill>
                <a:latin typeface="Simplifica" panose="02000000000000000000" pitchFamily="2" charset="0"/>
              </a:rPr>
              <a:t>Carhart</a:t>
            </a:r>
            <a:r>
              <a:rPr lang="da-DK" sz="2400" u="sng" dirty="0">
                <a:solidFill>
                  <a:schemeClr val="tx1">
                    <a:lumMod val="75000"/>
                    <a:lumOff val="25000"/>
                  </a:schemeClr>
                </a:solidFill>
                <a:latin typeface="Simplifica" panose="02000000000000000000" pitchFamily="2" charset="0"/>
              </a:rPr>
              <a:t>-Harris et al. (2018)</a:t>
            </a:r>
          </a:p>
        </p:txBody>
      </p:sp>
      <p:pic>
        <p:nvPicPr>
          <p:cNvPr id="6" name="Billede 5">
            <a:extLst>
              <a:ext uri="{FF2B5EF4-FFF2-40B4-BE49-F238E27FC236}">
                <a16:creationId xmlns:a16="http://schemas.microsoft.com/office/drawing/2014/main" id="{2DD1846A-96FF-40BD-A64A-B8FA63AE26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9998" y="1801354"/>
            <a:ext cx="5553521" cy="3663781"/>
          </a:xfrm>
          <a:prstGeom prst="rect">
            <a:avLst/>
          </a:prstGeom>
        </p:spPr>
      </p:pic>
      <p:sp>
        <p:nvSpPr>
          <p:cNvPr id="7" name="Rektangel 6">
            <a:extLst>
              <a:ext uri="{FF2B5EF4-FFF2-40B4-BE49-F238E27FC236}">
                <a16:creationId xmlns:a16="http://schemas.microsoft.com/office/drawing/2014/main" id="{DDAEBB81-FDA3-4956-AA4E-42E1E3329B5C}"/>
              </a:ext>
            </a:extLst>
          </p:cNvPr>
          <p:cNvSpPr/>
          <p:nvPr/>
        </p:nvSpPr>
        <p:spPr>
          <a:xfrm>
            <a:off x="1505697" y="2265270"/>
            <a:ext cx="3056678" cy="369332"/>
          </a:xfrm>
          <a:prstGeom prst="rect">
            <a:avLst/>
          </a:prstGeom>
        </p:spPr>
        <p:txBody>
          <a:bodyPr wrap="square">
            <a:spAutoFit/>
          </a:bodyPr>
          <a:lstStyle/>
          <a:p>
            <a:r>
              <a:rPr lang="da-DK" dirty="0" err="1">
                <a:solidFill>
                  <a:schemeClr val="tx1">
                    <a:lumMod val="75000"/>
                    <a:lumOff val="25000"/>
                  </a:schemeClr>
                </a:solidFill>
                <a:latin typeface="Simplifica" panose="02000000000000000000" pitchFamily="2" charset="0"/>
              </a:rPr>
              <a:t>Study</a:t>
            </a:r>
            <a:r>
              <a:rPr lang="da-DK" dirty="0">
                <a:solidFill>
                  <a:schemeClr val="tx1">
                    <a:lumMod val="75000"/>
                    <a:lumOff val="25000"/>
                  </a:schemeClr>
                </a:solidFill>
                <a:latin typeface="Simplifica" panose="02000000000000000000" pitchFamily="2" charset="0"/>
              </a:rPr>
              <a:t> on treatment-resistent depression</a:t>
            </a:r>
          </a:p>
        </p:txBody>
      </p:sp>
      <p:sp>
        <p:nvSpPr>
          <p:cNvPr id="10" name="Rektangel 9">
            <a:extLst>
              <a:ext uri="{FF2B5EF4-FFF2-40B4-BE49-F238E27FC236}">
                <a16:creationId xmlns:a16="http://schemas.microsoft.com/office/drawing/2014/main" id="{5677B932-110B-4CBD-87B5-26037125B821}"/>
              </a:ext>
            </a:extLst>
          </p:cNvPr>
          <p:cNvSpPr/>
          <p:nvPr/>
        </p:nvSpPr>
        <p:spPr>
          <a:xfrm>
            <a:off x="1505697" y="2634602"/>
            <a:ext cx="2408200"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n = 20</a:t>
            </a:r>
          </a:p>
        </p:txBody>
      </p:sp>
      <p:sp>
        <p:nvSpPr>
          <p:cNvPr id="12" name="Rektangel 11">
            <a:extLst>
              <a:ext uri="{FF2B5EF4-FFF2-40B4-BE49-F238E27FC236}">
                <a16:creationId xmlns:a16="http://schemas.microsoft.com/office/drawing/2014/main" id="{2328465A-0E37-4707-9199-E1623741AD15}"/>
              </a:ext>
            </a:extLst>
          </p:cNvPr>
          <p:cNvSpPr/>
          <p:nvPr/>
        </p:nvSpPr>
        <p:spPr>
          <a:xfrm>
            <a:off x="1505697" y="3003934"/>
            <a:ext cx="2718580"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Mean </a:t>
            </a:r>
            <a:r>
              <a:rPr lang="da-DK" dirty="0" err="1">
                <a:solidFill>
                  <a:schemeClr val="tx1">
                    <a:lumMod val="75000"/>
                    <a:lumOff val="25000"/>
                  </a:schemeClr>
                </a:solidFill>
                <a:latin typeface="Simplifica" panose="02000000000000000000" pitchFamily="2" charset="0"/>
              </a:rPr>
              <a:t>number</a:t>
            </a:r>
            <a:r>
              <a:rPr lang="da-DK" dirty="0">
                <a:solidFill>
                  <a:schemeClr val="tx1">
                    <a:lumMod val="75000"/>
                    <a:lumOff val="25000"/>
                  </a:schemeClr>
                </a:solidFill>
                <a:latin typeface="Simplifica" panose="02000000000000000000" pitchFamily="2" charset="0"/>
              </a:rPr>
              <a:t> of </a:t>
            </a:r>
            <a:r>
              <a:rPr lang="da-DK" dirty="0" err="1">
                <a:solidFill>
                  <a:schemeClr val="tx1">
                    <a:lumMod val="75000"/>
                    <a:lumOff val="25000"/>
                  </a:schemeClr>
                </a:solidFill>
                <a:latin typeface="Simplifica" panose="02000000000000000000" pitchFamily="2" charset="0"/>
              </a:rPr>
              <a:t>failed</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medications</a:t>
            </a:r>
            <a:r>
              <a:rPr lang="da-DK" dirty="0">
                <a:solidFill>
                  <a:schemeClr val="tx1">
                    <a:lumMod val="75000"/>
                    <a:lumOff val="25000"/>
                  </a:schemeClr>
                </a:solidFill>
                <a:latin typeface="Simplifica" panose="02000000000000000000" pitchFamily="2" charset="0"/>
              </a:rPr>
              <a:t> = 4</a:t>
            </a:r>
          </a:p>
        </p:txBody>
      </p:sp>
      <p:sp>
        <p:nvSpPr>
          <p:cNvPr id="14" name="Rektangel 13">
            <a:extLst>
              <a:ext uri="{FF2B5EF4-FFF2-40B4-BE49-F238E27FC236}">
                <a16:creationId xmlns:a16="http://schemas.microsoft.com/office/drawing/2014/main" id="{26F41F11-6CAE-49DC-A6FC-C6DFE11A3318}"/>
              </a:ext>
            </a:extLst>
          </p:cNvPr>
          <p:cNvSpPr/>
          <p:nvPr/>
        </p:nvSpPr>
        <p:spPr>
          <a:xfrm>
            <a:off x="1505696" y="3373266"/>
            <a:ext cx="2718581"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Mean </a:t>
            </a:r>
            <a:r>
              <a:rPr lang="da-DK" dirty="0" err="1">
                <a:solidFill>
                  <a:schemeClr val="tx1">
                    <a:lumMod val="75000"/>
                    <a:lumOff val="25000"/>
                  </a:schemeClr>
                </a:solidFill>
                <a:latin typeface="Simplifica" panose="02000000000000000000" pitchFamily="2" charset="0"/>
              </a:rPr>
              <a:t>years</a:t>
            </a:r>
            <a:r>
              <a:rPr lang="da-DK" dirty="0">
                <a:solidFill>
                  <a:schemeClr val="tx1">
                    <a:lumMod val="75000"/>
                    <a:lumOff val="25000"/>
                  </a:schemeClr>
                </a:solidFill>
                <a:latin typeface="Simplifica" panose="02000000000000000000" pitchFamily="2" charset="0"/>
              </a:rPr>
              <a:t> of depression = 17.7</a:t>
            </a:r>
          </a:p>
        </p:txBody>
      </p:sp>
      <p:sp>
        <p:nvSpPr>
          <p:cNvPr id="15" name="Rektangel 14">
            <a:extLst>
              <a:ext uri="{FF2B5EF4-FFF2-40B4-BE49-F238E27FC236}">
                <a16:creationId xmlns:a16="http://schemas.microsoft.com/office/drawing/2014/main" id="{391BAF62-79A1-4EFE-8DC7-A7C96F914DC8}"/>
              </a:ext>
            </a:extLst>
          </p:cNvPr>
          <p:cNvSpPr/>
          <p:nvPr/>
        </p:nvSpPr>
        <p:spPr>
          <a:xfrm>
            <a:off x="1505695" y="4754847"/>
            <a:ext cx="2718581"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New </a:t>
            </a:r>
            <a:r>
              <a:rPr lang="da-DK" dirty="0" err="1">
                <a:solidFill>
                  <a:schemeClr val="tx1">
                    <a:lumMod val="75000"/>
                    <a:lumOff val="25000"/>
                  </a:schemeClr>
                </a:solidFill>
                <a:latin typeface="Simplifica" panose="02000000000000000000" pitchFamily="2" charset="0"/>
              </a:rPr>
              <a:t>study</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underway</a:t>
            </a:r>
            <a:endParaRPr lang="da-DK" dirty="0">
              <a:solidFill>
                <a:schemeClr val="tx1">
                  <a:lumMod val="75000"/>
                  <a:lumOff val="25000"/>
                </a:schemeClr>
              </a:solidFill>
              <a:latin typeface="Simplifica" panose="02000000000000000000" pitchFamily="2" charset="0"/>
            </a:endParaRPr>
          </a:p>
        </p:txBody>
      </p:sp>
      <p:sp>
        <p:nvSpPr>
          <p:cNvPr id="16" name="Rektangel 15">
            <a:extLst>
              <a:ext uri="{FF2B5EF4-FFF2-40B4-BE49-F238E27FC236}">
                <a16:creationId xmlns:a16="http://schemas.microsoft.com/office/drawing/2014/main" id="{BDB95238-A4F0-4592-A6E8-14F82925F379}"/>
              </a:ext>
            </a:extLst>
          </p:cNvPr>
          <p:cNvSpPr/>
          <p:nvPr/>
        </p:nvSpPr>
        <p:spPr>
          <a:xfrm>
            <a:off x="1505694" y="5124179"/>
            <a:ext cx="2718581" cy="369332"/>
          </a:xfrm>
          <a:prstGeom prst="rect">
            <a:avLst/>
          </a:prstGeom>
        </p:spPr>
        <p:txBody>
          <a:bodyPr wrap="square">
            <a:spAutoFit/>
          </a:bodyPr>
          <a:lstStyle/>
          <a:p>
            <a:pPr algn="just"/>
            <a:r>
              <a:rPr lang="da-DK" dirty="0">
                <a:solidFill>
                  <a:schemeClr val="tx1">
                    <a:lumMod val="75000"/>
                    <a:lumOff val="25000"/>
                  </a:schemeClr>
                </a:solidFill>
                <a:latin typeface="Simplifica" panose="02000000000000000000" pitchFamily="2" charset="0"/>
              </a:rPr>
              <a:t>n = 80</a:t>
            </a:r>
          </a:p>
        </p:txBody>
      </p:sp>
      <p:sp>
        <p:nvSpPr>
          <p:cNvPr id="17" name="Rektangel 16">
            <a:extLst>
              <a:ext uri="{FF2B5EF4-FFF2-40B4-BE49-F238E27FC236}">
                <a16:creationId xmlns:a16="http://schemas.microsoft.com/office/drawing/2014/main" id="{0F219CE3-A4FE-41D1-A05E-EACFF4F0EF31}"/>
              </a:ext>
            </a:extLst>
          </p:cNvPr>
          <p:cNvSpPr/>
          <p:nvPr/>
        </p:nvSpPr>
        <p:spPr>
          <a:xfrm>
            <a:off x="1505693" y="5492913"/>
            <a:ext cx="2718581" cy="369332"/>
          </a:xfrm>
          <a:prstGeom prst="rect">
            <a:avLst/>
          </a:prstGeom>
        </p:spPr>
        <p:txBody>
          <a:bodyPr wrap="square">
            <a:spAutoFit/>
          </a:bodyPr>
          <a:lstStyle/>
          <a:p>
            <a:pPr algn="just"/>
            <a:r>
              <a:rPr lang="da-DK" dirty="0" err="1">
                <a:solidFill>
                  <a:schemeClr val="tx1">
                    <a:lumMod val="75000"/>
                    <a:lumOff val="25000"/>
                  </a:schemeClr>
                </a:solidFill>
                <a:latin typeface="Simplifica" panose="02000000000000000000" pitchFamily="2" charset="0"/>
              </a:rPr>
              <a:t>Results</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expected</a:t>
            </a:r>
            <a:r>
              <a:rPr lang="da-DK" dirty="0">
                <a:solidFill>
                  <a:schemeClr val="tx1">
                    <a:lumMod val="75000"/>
                    <a:lumOff val="25000"/>
                  </a:schemeClr>
                </a:solidFill>
                <a:latin typeface="Simplifica" panose="02000000000000000000" pitchFamily="2" charset="0"/>
              </a:rPr>
              <a:t> in 2021</a:t>
            </a:r>
          </a:p>
        </p:txBody>
      </p:sp>
      <p:sp>
        <p:nvSpPr>
          <p:cNvPr id="20" name="Rektangel 19">
            <a:extLst>
              <a:ext uri="{FF2B5EF4-FFF2-40B4-BE49-F238E27FC236}">
                <a16:creationId xmlns:a16="http://schemas.microsoft.com/office/drawing/2014/main" id="{68594524-D43A-40E0-83D0-883538322DAB}"/>
              </a:ext>
            </a:extLst>
          </p:cNvPr>
          <p:cNvSpPr/>
          <p:nvPr/>
        </p:nvSpPr>
        <p:spPr>
          <a:xfrm>
            <a:off x="1505692" y="3731159"/>
            <a:ext cx="2718581"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Two </a:t>
            </a:r>
            <a:r>
              <a:rPr lang="da-DK" dirty="0" err="1">
                <a:solidFill>
                  <a:schemeClr val="tx1">
                    <a:lumMod val="75000"/>
                    <a:lumOff val="25000"/>
                  </a:schemeClr>
                </a:solidFill>
                <a:latin typeface="Simplifica" panose="02000000000000000000" pitchFamily="2" charset="0"/>
              </a:rPr>
              <a:t>dosing</a:t>
            </a:r>
            <a:r>
              <a:rPr lang="da-DK" dirty="0">
                <a:solidFill>
                  <a:schemeClr val="tx1">
                    <a:lumMod val="75000"/>
                    <a:lumOff val="25000"/>
                  </a:schemeClr>
                </a:solidFill>
                <a:latin typeface="Simplifica" panose="02000000000000000000" pitchFamily="2" charset="0"/>
              </a:rPr>
              <a:t> sessions</a:t>
            </a:r>
          </a:p>
        </p:txBody>
      </p:sp>
      <p:sp>
        <p:nvSpPr>
          <p:cNvPr id="21" name="Rektangel 20">
            <a:extLst>
              <a:ext uri="{FF2B5EF4-FFF2-40B4-BE49-F238E27FC236}">
                <a16:creationId xmlns:a16="http://schemas.microsoft.com/office/drawing/2014/main" id="{4BD09421-0022-4E44-9F3F-9D3F1F8F3FA3}"/>
              </a:ext>
            </a:extLst>
          </p:cNvPr>
          <p:cNvSpPr/>
          <p:nvPr/>
        </p:nvSpPr>
        <p:spPr>
          <a:xfrm>
            <a:off x="1505688" y="4099893"/>
            <a:ext cx="2718581"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9 participants </a:t>
            </a:r>
            <a:r>
              <a:rPr lang="da-DK" dirty="0" err="1">
                <a:solidFill>
                  <a:schemeClr val="tx1">
                    <a:lumMod val="75000"/>
                    <a:lumOff val="25000"/>
                  </a:schemeClr>
                </a:solidFill>
                <a:latin typeface="Simplifica" panose="02000000000000000000" pitchFamily="2" charset="0"/>
              </a:rPr>
              <a:t>responded</a:t>
            </a:r>
            <a:r>
              <a:rPr lang="da-DK" dirty="0">
                <a:solidFill>
                  <a:schemeClr val="tx1">
                    <a:lumMod val="75000"/>
                    <a:lumOff val="25000"/>
                  </a:schemeClr>
                </a:solidFill>
                <a:latin typeface="Simplifica" panose="02000000000000000000" pitchFamily="2" charset="0"/>
              </a:rPr>
              <a:t> to treatment</a:t>
            </a:r>
          </a:p>
        </p:txBody>
      </p:sp>
    </p:spTree>
    <p:extLst>
      <p:ext uri="{BB962C8B-B14F-4D97-AF65-F5344CB8AC3E}">
        <p14:creationId xmlns:p14="http://schemas.microsoft.com/office/powerpoint/2010/main" val="285112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7" grpId="0"/>
      <p:bldP spid="10" grpId="0"/>
      <p:bldP spid="12" grpId="0"/>
      <p:bldP spid="14" grpId="0"/>
      <p:bldP spid="15" grpId="0"/>
      <p:bldP spid="16" grpId="0"/>
      <p:bldP spid="17"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224815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5400" dirty="0">
                <a:solidFill>
                  <a:schemeClr val="tx1">
                    <a:lumMod val="75000"/>
                    <a:lumOff val="25000"/>
                  </a:schemeClr>
                </a:solidFill>
                <a:latin typeface="Simplifica" panose="02000000000000000000" pitchFamily="2" charset="0"/>
              </a:rPr>
              <a:t>Psilocybin</a:t>
            </a:r>
            <a:endParaRPr lang="en-US" sz="54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a:t>
            </a:r>
            <a:r>
              <a:rPr lang="da-DK" sz="1200" dirty="0">
                <a:solidFill>
                  <a:schemeClr val="tx1">
                    <a:lumMod val="75000"/>
                    <a:lumOff val="25000"/>
                  </a:schemeClr>
                </a:solidFill>
                <a:latin typeface="Simplifica" panose="02000000000000000000" pitchFamily="2" charset="0"/>
              </a:rPr>
              <a:t> </a:t>
            </a:r>
            <a:r>
              <a:rPr lang="da-DK" sz="2400" dirty="0">
                <a:solidFill>
                  <a:schemeClr val="tx1">
                    <a:lumMod val="75000"/>
                    <a:lumOff val="25000"/>
                  </a:schemeClr>
                </a:solidFill>
                <a:latin typeface="Simplifica" panose="02000000000000000000" pitchFamily="2" charset="0"/>
              </a:rPr>
              <a:t>Magic </a:t>
            </a:r>
            <a:r>
              <a:rPr lang="da-DK" sz="2400" dirty="0" err="1">
                <a:solidFill>
                  <a:schemeClr val="tx1">
                    <a:lumMod val="75000"/>
                    <a:lumOff val="25000"/>
                  </a:schemeClr>
                </a:solidFill>
                <a:latin typeface="Simplifica" panose="02000000000000000000" pitchFamily="2" charset="0"/>
              </a:rPr>
              <a:t>Mushrooms</a:t>
            </a:r>
            <a:r>
              <a:rPr lang="da-DK" sz="2400" dirty="0">
                <a:solidFill>
                  <a:schemeClr val="tx1">
                    <a:lumMod val="75000"/>
                    <a:lumOff val="25000"/>
                  </a:schemeClr>
                </a:solidFill>
                <a:latin typeface="Simplifica" panose="02000000000000000000" pitchFamily="2" charset="0"/>
              </a:rPr>
              <a:t>”</a:t>
            </a:r>
            <a:endParaRPr lang="en-US" sz="2000" dirty="0"/>
          </a:p>
        </p:txBody>
      </p:sp>
      <p:sp>
        <p:nvSpPr>
          <p:cNvPr id="18" name="Titel 1">
            <a:extLst>
              <a:ext uri="{FF2B5EF4-FFF2-40B4-BE49-F238E27FC236}">
                <a16:creationId xmlns:a16="http://schemas.microsoft.com/office/drawing/2014/main" id="{119ACB7F-5BEC-478B-89CF-8AE90BD00404}"/>
              </a:ext>
            </a:extLst>
          </p:cNvPr>
          <p:cNvSpPr txBox="1">
            <a:spLocks/>
          </p:cNvSpPr>
          <p:nvPr/>
        </p:nvSpPr>
        <p:spPr>
          <a:xfrm>
            <a:off x="7270755" y="306814"/>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da-DK" sz="5400" dirty="0">
                <a:solidFill>
                  <a:schemeClr val="tx1">
                    <a:lumMod val="75000"/>
                    <a:lumOff val="25000"/>
                  </a:schemeClr>
                </a:solidFill>
                <a:latin typeface="Simplifica" panose="02000000000000000000" pitchFamily="2" charset="0"/>
              </a:rPr>
              <a:t>Depression</a:t>
            </a:r>
            <a:endParaRPr lang="en-US" sz="5400" dirty="0"/>
          </a:p>
        </p:txBody>
      </p:sp>
      <p:sp>
        <p:nvSpPr>
          <p:cNvPr id="2" name="Rektangel 1">
            <a:extLst>
              <a:ext uri="{FF2B5EF4-FFF2-40B4-BE49-F238E27FC236}">
                <a16:creationId xmlns:a16="http://schemas.microsoft.com/office/drawing/2014/main" id="{8EA6D633-7882-4014-B134-77E9ACC86A35}"/>
              </a:ext>
            </a:extLst>
          </p:cNvPr>
          <p:cNvSpPr/>
          <p:nvPr/>
        </p:nvSpPr>
        <p:spPr>
          <a:xfrm>
            <a:off x="1505697" y="1741249"/>
            <a:ext cx="2461764" cy="461665"/>
          </a:xfrm>
          <a:prstGeom prst="rect">
            <a:avLst/>
          </a:prstGeom>
        </p:spPr>
        <p:txBody>
          <a:bodyPr wrap="none">
            <a:spAutoFit/>
          </a:bodyPr>
          <a:lstStyle/>
          <a:p>
            <a:r>
              <a:rPr lang="da-DK" sz="2400" u="sng" dirty="0" err="1">
                <a:solidFill>
                  <a:schemeClr val="tx1">
                    <a:lumMod val="75000"/>
                    <a:lumOff val="25000"/>
                  </a:schemeClr>
                </a:solidFill>
                <a:latin typeface="Simplifica" panose="02000000000000000000" pitchFamily="2" charset="0"/>
              </a:rPr>
              <a:t>Carhart</a:t>
            </a:r>
            <a:r>
              <a:rPr lang="da-DK" sz="2400" u="sng" dirty="0">
                <a:solidFill>
                  <a:schemeClr val="tx1">
                    <a:lumMod val="75000"/>
                    <a:lumOff val="25000"/>
                  </a:schemeClr>
                </a:solidFill>
                <a:latin typeface="Simplifica" panose="02000000000000000000" pitchFamily="2" charset="0"/>
              </a:rPr>
              <a:t>-Harris et al. (2018)</a:t>
            </a:r>
          </a:p>
        </p:txBody>
      </p:sp>
      <p:sp>
        <p:nvSpPr>
          <p:cNvPr id="7" name="Rektangel 6">
            <a:extLst>
              <a:ext uri="{FF2B5EF4-FFF2-40B4-BE49-F238E27FC236}">
                <a16:creationId xmlns:a16="http://schemas.microsoft.com/office/drawing/2014/main" id="{DDAEBB81-FDA3-4956-AA4E-42E1E3329B5C}"/>
              </a:ext>
            </a:extLst>
          </p:cNvPr>
          <p:cNvSpPr/>
          <p:nvPr/>
        </p:nvSpPr>
        <p:spPr>
          <a:xfrm>
            <a:off x="1505697" y="2265270"/>
            <a:ext cx="3056678" cy="369332"/>
          </a:xfrm>
          <a:prstGeom prst="rect">
            <a:avLst/>
          </a:prstGeom>
        </p:spPr>
        <p:txBody>
          <a:bodyPr wrap="square">
            <a:spAutoFit/>
          </a:bodyPr>
          <a:lstStyle/>
          <a:p>
            <a:r>
              <a:rPr lang="da-DK" dirty="0" err="1">
                <a:solidFill>
                  <a:schemeClr val="tx1">
                    <a:lumMod val="75000"/>
                    <a:lumOff val="25000"/>
                  </a:schemeClr>
                </a:solidFill>
                <a:latin typeface="Simplifica" panose="02000000000000000000" pitchFamily="2" charset="0"/>
              </a:rPr>
              <a:t>Study</a:t>
            </a:r>
            <a:r>
              <a:rPr lang="da-DK" dirty="0">
                <a:solidFill>
                  <a:schemeClr val="tx1">
                    <a:lumMod val="75000"/>
                    <a:lumOff val="25000"/>
                  </a:schemeClr>
                </a:solidFill>
                <a:latin typeface="Simplifica" panose="02000000000000000000" pitchFamily="2" charset="0"/>
              </a:rPr>
              <a:t> on treatment-resistent depression</a:t>
            </a:r>
          </a:p>
        </p:txBody>
      </p:sp>
      <p:sp>
        <p:nvSpPr>
          <p:cNvPr id="10" name="Rektangel 9">
            <a:extLst>
              <a:ext uri="{FF2B5EF4-FFF2-40B4-BE49-F238E27FC236}">
                <a16:creationId xmlns:a16="http://schemas.microsoft.com/office/drawing/2014/main" id="{5677B932-110B-4CBD-87B5-26037125B821}"/>
              </a:ext>
            </a:extLst>
          </p:cNvPr>
          <p:cNvSpPr/>
          <p:nvPr/>
        </p:nvSpPr>
        <p:spPr>
          <a:xfrm>
            <a:off x="1505697" y="2634602"/>
            <a:ext cx="2408200"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n = 20</a:t>
            </a:r>
          </a:p>
        </p:txBody>
      </p:sp>
      <p:sp>
        <p:nvSpPr>
          <p:cNvPr id="12" name="Rektangel 11">
            <a:extLst>
              <a:ext uri="{FF2B5EF4-FFF2-40B4-BE49-F238E27FC236}">
                <a16:creationId xmlns:a16="http://schemas.microsoft.com/office/drawing/2014/main" id="{2328465A-0E37-4707-9199-E1623741AD15}"/>
              </a:ext>
            </a:extLst>
          </p:cNvPr>
          <p:cNvSpPr/>
          <p:nvPr/>
        </p:nvSpPr>
        <p:spPr>
          <a:xfrm>
            <a:off x="1505697" y="3003934"/>
            <a:ext cx="2718580"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Mean </a:t>
            </a:r>
            <a:r>
              <a:rPr lang="da-DK" dirty="0" err="1">
                <a:solidFill>
                  <a:schemeClr val="tx1">
                    <a:lumMod val="75000"/>
                    <a:lumOff val="25000"/>
                  </a:schemeClr>
                </a:solidFill>
                <a:latin typeface="Simplifica" panose="02000000000000000000" pitchFamily="2" charset="0"/>
              </a:rPr>
              <a:t>number</a:t>
            </a:r>
            <a:r>
              <a:rPr lang="da-DK" dirty="0">
                <a:solidFill>
                  <a:schemeClr val="tx1">
                    <a:lumMod val="75000"/>
                    <a:lumOff val="25000"/>
                  </a:schemeClr>
                </a:solidFill>
                <a:latin typeface="Simplifica" panose="02000000000000000000" pitchFamily="2" charset="0"/>
              </a:rPr>
              <a:t> of </a:t>
            </a:r>
            <a:r>
              <a:rPr lang="da-DK" dirty="0" err="1">
                <a:solidFill>
                  <a:schemeClr val="tx1">
                    <a:lumMod val="75000"/>
                    <a:lumOff val="25000"/>
                  </a:schemeClr>
                </a:solidFill>
                <a:latin typeface="Simplifica" panose="02000000000000000000" pitchFamily="2" charset="0"/>
              </a:rPr>
              <a:t>failed</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medications</a:t>
            </a:r>
            <a:r>
              <a:rPr lang="da-DK" dirty="0">
                <a:solidFill>
                  <a:schemeClr val="tx1">
                    <a:lumMod val="75000"/>
                    <a:lumOff val="25000"/>
                  </a:schemeClr>
                </a:solidFill>
                <a:latin typeface="Simplifica" panose="02000000000000000000" pitchFamily="2" charset="0"/>
              </a:rPr>
              <a:t> = 4</a:t>
            </a:r>
          </a:p>
        </p:txBody>
      </p:sp>
      <p:sp>
        <p:nvSpPr>
          <p:cNvPr id="14" name="Rektangel 13">
            <a:extLst>
              <a:ext uri="{FF2B5EF4-FFF2-40B4-BE49-F238E27FC236}">
                <a16:creationId xmlns:a16="http://schemas.microsoft.com/office/drawing/2014/main" id="{26F41F11-6CAE-49DC-A6FC-C6DFE11A3318}"/>
              </a:ext>
            </a:extLst>
          </p:cNvPr>
          <p:cNvSpPr/>
          <p:nvPr/>
        </p:nvSpPr>
        <p:spPr>
          <a:xfrm>
            <a:off x="1505696" y="3373266"/>
            <a:ext cx="2718581"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Mean </a:t>
            </a:r>
            <a:r>
              <a:rPr lang="da-DK" dirty="0" err="1">
                <a:solidFill>
                  <a:schemeClr val="tx1">
                    <a:lumMod val="75000"/>
                    <a:lumOff val="25000"/>
                  </a:schemeClr>
                </a:solidFill>
                <a:latin typeface="Simplifica" panose="02000000000000000000" pitchFamily="2" charset="0"/>
              </a:rPr>
              <a:t>years</a:t>
            </a:r>
            <a:r>
              <a:rPr lang="da-DK" dirty="0">
                <a:solidFill>
                  <a:schemeClr val="tx1">
                    <a:lumMod val="75000"/>
                    <a:lumOff val="25000"/>
                  </a:schemeClr>
                </a:solidFill>
                <a:latin typeface="Simplifica" panose="02000000000000000000" pitchFamily="2" charset="0"/>
              </a:rPr>
              <a:t> of depression = 17.7</a:t>
            </a:r>
          </a:p>
        </p:txBody>
      </p:sp>
      <p:sp>
        <p:nvSpPr>
          <p:cNvPr id="15" name="Rektangel 14">
            <a:extLst>
              <a:ext uri="{FF2B5EF4-FFF2-40B4-BE49-F238E27FC236}">
                <a16:creationId xmlns:a16="http://schemas.microsoft.com/office/drawing/2014/main" id="{391BAF62-79A1-4EFE-8DC7-A7C96F914DC8}"/>
              </a:ext>
            </a:extLst>
          </p:cNvPr>
          <p:cNvSpPr/>
          <p:nvPr/>
        </p:nvSpPr>
        <p:spPr>
          <a:xfrm>
            <a:off x="1505695" y="4755270"/>
            <a:ext cx="2718581"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New </a:t>
            </a:r>
            <a:r>
              <a:rPr lang="da-DK" dirty="0" err="1">
                <a:solidFill>
                  <a:schemeClr val="tx1">
                    <a:lumMod val="75000"/>
                    <a:lumOff val="25000"/>
                  </a:schemeClr>
                </a:solidFill>
                <a:latin typeface="Simplifica" panose="02000000000000000000" pitchFamily="2" charset="0"/>
              </a:rPr>
              <a:t>study</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underway</a:t>
            </a:r>
            <a:endParaRPr lang="da-DK" dirty="0">
              <a:solidFill>
                <a:schemeClr val="tx1">
                  <a:lumMod val="75000"/>
                  <a:lumOff val="25000"/>
                </a:schemeClr>
              </a:solidFill>
              <a:latin typeface="Simplifica" panose="02000000000000000000" pitchFamily="2" charset="0"/>
            </a:endParaRPr>
          </a:p>
        </p:txBody>
      </p:sp>
      <p:sp>
        <p:nvSpPr>
          <p:cNvPr id="16" name="Rektangel 15">
            <a:extLst>
              <a:ext uri="{FF2B5EF4-FFF2-40B4-BE49-F238E27FC236}">
                <a16:creationId xmlns:a16="http://schemas.microsoft.com/office/drawing/2014/main" id="{BDB95238-A4F0-4592-A6E8-14F82925F379}"/>
              </a:ext>
            </a:extLst>
          </p:cNvPr>
          <p:cNvSpPr/>
          <p:nvPr/>
        </p:nvSpPr>
        <p:spPr>
          <a:xfrm>
            <a:off x="1505694" y="5124602"/>
            <a:ext cx="2718581" cy="369332"/>
          </a:xfrm>
          <a:prstGeom prst="rect">
            <a:avLst/>
          </a:prstGeom>
        </p:spPr>
        <p:txBody>
          <a:bodyPr wrap="square">
            <a:spAutoFit/>
          </a:bodyPr>
          <a:lstStyle/>
          <a:p>
            <a:pPr algn="just"/>
            <a:r>
              <a:rPr lang="da-DK" dirty="0">
                <a:solidFill>
                  <a:schemeClr val="tx1">
                    <a:lumMod val="75000"/>
                    <a:lumOff val="25000"/>
                  </a:schemeClr>
                </a:solidFill>
                <a:latin typeface="Simplifica" panose="02000000000000000000" pitchFamily="2" charset="0"/>
              </a:rPr>
              <a:t>n = 80</a:t>
            </a:r>
          </a:p>
        </p:txBody>
      </p:sp>
      <p:sp>
        <p:nvSpPr>
          <p:cNvPr id="17" name="Rektangel 16">
            <a:extLst>
              <a:ext uri="{FF2B5EF4-FFF2-40B4-BE49-F238E27FC236}">
                <a16:creationId xmlns:a16="http://schemas.microsoft.com/office/drawing/2014/main" id="{0F219CE3-A4FE-41D1-A05E-EACFF4F0EF31}"/>
              </a:ext>
            </a:extLst>
          </p:cNvPr>
          <p:cNvSpPr/>
          <p:nvPr/>
        </p:nvSpPr>
        <p:spPr>
          <a:xfrm>
            <a:off x="1505693" y="5493336"/>
            <a:ext cx="2718581" cy="369332"/>
          </a:xfrm>
          <a:prstGeom prst="rect">
            <a:avLst/>
          </a:prstGeom>
        </p:spPr>
        <p:txBody>
          <a:bodyPr wrap="square">
            <a:spAutoFit/>
          </a:bodyPr>
          <a:lstStyle/>
          <a:p>
            <a:pPr algn="just"/>
            <a:r>
              <a:rPr lang="da-DK" dirty="0" err="1">
                <a:solidFill>
                  <a:schemeClr val="tx1">
                    <a:lumMod val="75000"/>
                    <a:lumOff val="25000"/>
                  </a:schemeClr>
                </a:solidFill>
                <a:latin typeface="Simplifica" panose="02000000000000000000" pitchFamily="2" charset="0"/>
              </a:rPr>
              <a:t>Results</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expected</a:t>
            </a:r>
            <a:r>
              <a:rPr lang="da-DK" dirty="0">
                <a:solidFill>
                  <a:schemeClr val="tx1">
                    <a:lumMod val="75000"/>
                    <a:lumOff val="25000"/>
                  </a:schemeClr>
                </a:solidFill>
                <a:latin typeface="Simplifica" panose="02000000000000000000" pitchFamily="2" charset="0"/>
              </a:rPr>
              <a:t> in 2021</a:t>
            </a:r>
          </a:p>
        </p:txBody>
      </p:sp>
      <p:sp>
        <p:nvSpPr>
          <p:cNvPr id="20" name="Rektangel 19">
            <a:extLst>
              <a:ext uri="{FF2B5EF4-FFF2-40B4-BE49-F238E27FC236}">
                <a16:creationId xmlns:a16="http://schemas.microsoft.com/office/drawing/2014/main" id="{68594524-D43A-40E0-83D0-883538322DAB}"/>
              </a:ext>
            </a:extLst>
          </p:cNvPr>
          <p:cNvSpPr/>
          <p:nvPr/>
        </p:nvSpPr>
        <p:spPr>
          <a:xfrm>
            <a:off x="1505692" y="3731159"/>
            <a:ext cx="2718581"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Two </a:t>
            </a:r>
            <a:r>
              <a:rPr lang="da-DK" dirty="0" err="1">
                <a:solidFill>
                  <a:schemeClr val="tx1">
                    <a:lumMod val="75000"/>
                    <a:lumOff val="25000"/>
                  </a:schemeClr>
                </a:solidFill>
                <a:latin typeface="Simplifica" panose="02000000000000000000" pitchFamily="2" charset="0"/>
              </a:rPr>
              <a:t>dosing</a:t>
            </a:r>
            <a:r>
              <a:rPr lang="da-DK" dirty="0">
                <a:solidFill>
                  <a:schemeClr val="tx1">
                    <a:lumMod val="75000"/>
                    <a:lumOff val="25000"/>
                  </a:schemeClr>
                </a:solidFill>
                <a:latin typeface="Simplifica" panose="02000000000000000000" pitchFamily="2" charset="0"/>
              </a:rPr>
              <a:t> sessions</a:t>
            </a:r>
          </a:p>
        </p:txBody>
      </p:sp>
      <p:pic>
        <p:nvPicPr>
          <p:cNvPr id="3" name="Billede 2">
            <a:extLst>
              <a:ext uri="{FF2B5EF4-FFF2-40B4-BE49-F238E27FC236}">
                <a16:creationId xmlns:a16="http://schemas.microsoft.com/office/drawing/2014/main" id="{C7EE1E6A-42D4-4938-B59B-A552FE8DAA03}"/>
              </a:ext>
            </a:extLst>
          </p:cNvPr>
          <p:cNvPicPr>
            <a:picLocks noChangeAspect="1"/>
          </p:cNvPicPr>
          <p:nvPr/>
        </p:nvPicPr>
        <p:blipFill>
          <a:blip r:embed="rId3"/>
          <a:stretch>
            <a:fillRect/>
          </a:stretch>
        </p:blipFill>
        <p:spPr>
          <a:xfrm>
            <a:off x="4930686" y="1352274"/>
            <a:ext cx="6303760" cy="4661146"/>
          </a:xfrm>
          <a:prstGeom prst="rect">
            <a:avLst/>
          </a:prstGeom>
        </p:spPr>
      </p:pic>
      <p:sp>
        <p:nvSpPr>
          <p:cNvPr id="21" name="Rektangel 20">
            <a:extLst>
              <a:ext uri="{FF2B5EF4-FFF2-40B4-BE49-F238E27FC236}">
                <a16:creationId xmlns:a16="http://schemas.microsoft.com/office/drawing/2014/main" id="{890060CB-DD4D-4BE9-8C0C-2B5614744601}"/>
              </a:ext>
            </a:extLst>
          </p:cNvPr>
          <p:cNvSpPr/>
          <p:nvPr/>
        </p:nvSpPr>
        <p:spPr>
          <a:xfrm>
            <a:off x="259890" y="6421120"/>
            <a:ext cx="11417721" cy="307777"/>
          </a:xfrm>
          <a:prstGeom prst="rect">
            <a:avLst/>
          </a:prstGeom>
        </p:spPr>
        <p:txBody>
          <a:bodyPr wrap="square">
            <a:spAutoFit/>
          </a:bodyPr>
          <a:lstStyle/>
          <a:p>
            <a:pPr algn="r"/>
            <a:r>
              <a:rPr lang="en-US" sz="1400" dirty="0">
                <a:latin typeface="+mj-lt"/>
              </a:rPr>
              <a:t>Roseman et al. (2018) </a:t>
            </a:r>
            <a:endParaRPr lang="en-US" sz="1400" dirty="0">
              <a:latin typeface="+mj-lt"/>
              <a:cs typeface="Arial" panose="020B0604020202020204" pitchFamily="34" charset="0"/>
            </a:endParaRPr>
          </a:p>
        </p:txBody>
      </p:sp>
      <p:sp>
        <p:nvSpPr>
          <p:cNvPr id="22" name="Rektangel 21">
            <a:extLst>
              <a:ext uri="{FF2B5EF4-FFF2-40B4-BE49-F238E27FC236}">
                <a16:creationId xmlns:a16="http://schemas.microsoft.com/office/drawing/2014/main" id="{9C5281E0-7E04-4556-A433-71CDC60EAA4E}"/>
              </a:ext>
            </a:extLst>
          </p:cNvPr>
          <p:cNvSpPr/>
          <p:nvPr/>
        </p:nvSpPr>
        <p:spPr>
          <a:xfrm>
            <a:off x="1505688" y="4099893"/>
            <a:ext cx="2718581"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9 participants </a:t>
            </a:r>
            <a:r>
              <a:rPr lang="da-DK" dirty="0" err="1">
                <a:solidFill>
                  <a:schemeClr val="tx1">
                    <a:lumMod val="75000"/>
                    <a:lumOff val="25000"/>
                  </a:schemeClr>
                </a:solidFill>
                <a:latin typeface="Simplifica" panose="02000000000000000000" pitchFamily="2" charset="0"/>
              </a:rPr>
              <a:t>responded</a:t>
            </a:r>
            <a:r>
              <a:rPr lang="da-DK" dirty="0">
                <a:solidFill>
                  <a:schemeClr val="tx1">
                    <a:lumMod val="75000"/>
                    <a:lumOff val="25000"/>
                  </a:schemeClr>
                </a:solidFill>
                <a:latin typeface="Simplifica" panose="02000000000000000000" pitchFamily="2" charset="0"/>
              </a:rPr>
              <a:t> to treatment</a:t>
            </a:r>
          </a:p>
        </p:txBody>
      </p:sp>
    </p:spTree>
    <p:extLst>
      <p:ext uri="{BB962C8B-B14F-4D97-AF65-F5344CB8AC3E}">
        <p14:creationId xmlns:p14="http://schemas.microsoft.com/office/powerpoint/2010/main" val="2879146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224815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5400" dirty="0">
                <a:solidFill>
                  <a:schemeClr val="tx1">
                    <a:lumMod val="75000"/>
                    <a:lumOff val="25000"/>
                  </a:schemeClr>
                </a:solidFill>
                <a:latin typeface="Simplifica" panose="02000000000000000000" pitchFamily="2" charset="0"/>
              </a:rPr>
              <a:t>Psilocybin</a:t>
            </a:r>
            <a:endParaRPr lang="en-US" sz="54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a:t>
            </a:r>
            <a:r>
              <a:rPr lang="da-DK" sz="1200" dirty="0">
                <a:solidFill>
                  <a:schemeClr val="tx1">
                    <a:lumMod val="75000"/>
                    <a:lumOff val="25000"/>
                  </a:schemeClr>
                </a:solidFill>
                <a:latin typeface="Simplifica" panose="02000000000000000000" pitchFamily="2" charset="0"/>
              </a:rPr>
              <a:t> </a:t>
            </a:r>
            <a:r>
              <a:rPr lang="da-DK" sz="2400" dirty="0">
                <a:solidFill>
                  <a:schemeClr val="tx1">
                    <a:lumMod val="75000"/>
                    <a:lumOff val="25000"/>
                  </a:schemeClr>
                </a:solidFill>
                <a:latin typeface="Simplifica" panose="02000000000000000000" pitchFamily="2" charset="0"/>
              </a:rPr>
              <a:t>Magic </a:t>
            </a:r>
            <a:r>
              <a:rPr lang="da-DK" sz="2400" dirty="0" err="1">
                <a:solidFill>
                  <a:schemeClr val="tx1">
                    <a:lumMod val="75000"/>
                    <a:lumOff val="25000"/>
                  </a:schemeClr>
                </a:solidFill>
                <a:latin typeface="Simplifica" panose="02000000000000000000" pitchFamily="2" charset="0"/>
              </a:rPr>
              <a:t>Mushrooms</a:t>
            </a:r>
            <a:r>
              <a:rPr lang="da-DK" sz="2400" dirty="0">
                <a:solidFill>
                  <a:schemeClr val="tx1">
                    <a:lumMod val="75000"/>
                    <a:lumOff val="25000"/>
                  </a:schemeClr>
                </a:solidFill>
                <a:latin typeface="Simplifica" panose="02000000000000000000" pitchFamily="2" charset="0"/>
              </a:rPr>
              <a:t>”</a:t>
            </a:r>
            <a:endParaRPr lang="en-US" sz="2000" dirty="0"/>
          </a:p>
        </p:txBody>
      </p:sp>
      <p:sp>
        <p:nvSpPr>
          <p:cNvPr id="18" name="Titel 1">
            <a:extLst>
              <a:ext uri="{FF2B5EF4-FFF2-40B4-BE49-F238E27FC236}">
                <a16:creationId xmlns:a16="http://schemas.microsoft.com/office/drawing/2014/main" id="{119ACB7F-5BEC-478B-89CF-8AE90BD00404}"/>
              </a:ext>
            </a:extLst>
          </p:cNvPr>
          <p:cNvSpPr txBox="1">
            <a:spLocks/>
          </p:cNvSpPr>
          <p:nvPr/>
        </p:nvSpPr>
        <p:spPr>
          <a:xfrm>
            <a:off x="7270755" y="306814"/>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da-DK" sz="5400" dirty="0">
                <a:solidFill>
                  <a:schemeClr val="tx1">
                    <a:lumMod val="75000"/>
                    <a:lumOff val="25000"/>
                  </a:schemeClr>
                </a:solidFill>
                <a:latin typeface="Simplifica" panose="02000000000000000000" pitchFamily="2" charset="0"/>
              </a:rPr>
              <a:t>Depression</a:t>
            </a:r>
            <a:endParaRPr lang="en-US" sz="5400" dirty="0"/>
          </a:p>
        </p:txBody>
      </p:sp>
      <p:sp>
        <p:nvSpPr>
          <p:cNvPr id="19" name="Rektangel 18">
            <a:extLst>
              <a:ext uri="{FF2B5EF4-FFF2-40B4-BE49-F238E27FC236}">
                <a16:creationId xmlns:a16="http://schemas.microsoft.com/office/drawing/2014/main" id="{0CCD1139-A577-4E98-8FAD-05658AC3496E}"/>
              </a:ext>
            </a:extLst>
          </p:cNvPr>
          <p:cNvSpPr/>
          <p:nvPr/>
        </p:nvSpPr>
        <p:spPr>
          <a:xfrm>
            <a:off x="259890" y="6421120"/>
            <a:ext cx="11417721" cy="276999"/>
          </a:xfrm>
          <a:prstGeom prst="rect">
            <a:avLst/>
          </a:prstGeom>
        </p:spPr>
        <p:txBody>
          <a:bodyPr wrap="square">
            <a:spAutoFit/>
          </a:bodyPr>
          <a:lstStyle/>
          <a:p>
            <a:pPr algn="r"/>
            <a:r>
              <a:rPr lang="en-US" sz="1200" dirty="0">
                <a:latin typeface="+mj-lt"/>
              </a:rPr>
              <a:t>COMPASSPathways.com (2018); Medscape.com (2019)</a:t>
            </a:r>
            <a:endParaRPr lang="en-US" sz="1200" dirty="0">
              <a:latin typeface="+mj-lt"/>
              <a:cs typeface="Arial" panose="020B0604020202020204" pitchFamily="34" charset="0"/>
            </a:endParaRPr>
          </a:p>
        </p:txBody>
      </p:sp>
      <p:pic>
        <p:nvPicPr>
          <p:cNvPr id="6" name="Billede 5">
            <a:extLst>
              <a:ext uri="{FF2B5EF4-FFF2-40B4-BE49-F238E27FC236}">
                <a16:creationId xmlns:a16="http://schemas.microsoft.com/office/drawing/2014/main" id="{3EE8A8A3-9E53-49DB-A7BC-6975E1370F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8161" y="2250470"/>
            <a:ext cx="9824484" cy="1010916"/>
          </a:xfrm>
          <a:prstGeom prst="rect">
            <a:avLst/>
          </a:prstGeom>
        </p:spPr>
      </p:pic>
      <p:pic>
        <p:nvPicPr>
          <p:cNvPr id="11" name="Billede 10">
            <a:extLst>
              <a:ext uri="{FF2B5EF4-FFF2-40B4-BE49-F238E27FC236}">
                <a16:creationId xmlns:a16="http://schemas.microsoft.com/office/drawing/2014/main" id="{812A8A60-36FF-44DB-A7D5-6C56AA4DB0F7}"/>
              </a:ext>
            </a:extLst>
          </p:cNvPr>
          <p:cNvPicPr>
            <a:picLocks noChangeAspect="1"/>
          </p:cNvPicPr>
          <p:nvPr/>
        </p:nvPicPr>
        <p:blipFill>
          <a:blip r:embed="rId4"/>
          <a:stretch>
            <a:fillRect/>
          </a:stretch>
        </p:blipFill>
        <p:spPr>
          <a:xfrm>
            <a:off x="1101661" y="3519908"/>
            <a:ext cx="6200993" cy="805521"/>
          </a:xfrm>
          <a:prstGeom prst="rect">
            <a:avLst/>
          </a:prstGeom>
        </p:spPr>
      </p:pic>
    </p:spTree>
    <p:extLst>
      <p:ext uri="{BB962C8B-B14F-4D97-AF65-F5344CB8AC3E}">
        <p14:creationId xmlns:p14="http://schemas.microsoft.com/office/powerpoint/2010/main" val="155667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lede 13">
            <a:extLst>
              <a:ext uri="{FF2B5EF4-FFF2-40B4-BE49-F238E27FC236}">
                <a16:creationId xmlns:a16="http://schemas.microsoft.com/office/drawing/2014/main" id="{238AE331-BC5A-47C3-8700-7D0B9B16D4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2789" y="2932802"/>
            <a:ext cx="1866146" cy="2191980"/>
          </a:xfrm>
          <a:prstGeom prst="rect">
            <a:avLst/>
          </a:prstGeom>
        </p:spPr>
      </p:pic>
      <p:pic>
        <p:nvPicPr>
          <p:cNvPr id="13" name="Billede 12">
            <a:extLst>
              <a:ext uri="{FF2B5EF4-FFF2-40B4-BE49-F238E27FC236}">
                <a16:creationId xmlns:a16="http://schemas.microsoft.com/office/drawing/2014/main" id="{0BD79AF9-236E-4BB7-81CA-0F77B84B4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246079">
            <a:off x="7139162" y="3041787"/>
            <a:ext cx="1841830" cy="1384077"/>
          </a:xfrm>
          <a:prstGeom prst="rect">
            <a:avLst/>
          </a:prstGeom>
        </p:spPr>
      </p:pic>
    </p:spTree>
    <p:extLst>
      <p:ext uri="{BB962C8B-B14F-4D97-AF65-F5344CB8AC3E}">
        <p14:creationId xmlns:p14="http://schemas.microsoft.com/office/powerpoint/2010/main" val="40830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lede 13">
            <a:extLst>
              <a:ext uri="{FF2B5EF4-FFF2-40B4-BE49-F238E27FC236}">
                <a16:creationId xmlns:a16="http://schemas.microsoft.com/office/drawing/2014/main" id="{238AE331-BC5A-47C3-8700-7D0B9B16D4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2789" y="2932802"/>
            <a:ext cx="1866146" cy="2191980"/>
          </a:xfrm>
          <a:prstGeom prst="rect">
            <a:avLst/>
          </a:prstGeom>
        </p:spPr>
      </p:pic>
      <p:pic>
        <p:nvPicPr>
          <p:cNvPr id="13" name="Billede 12">
            <a:extLst>
              <a:ext uri="{FF2B5EF4-FFF2-40B4-BE49-F238E27FC236}">
                <a16:creationId xmlns:a16="http://schemas.microsoft.com/office/drawing/2014/main" id="{0BD79AF9-236E-4BB7-81CA-0F77B84B4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246079">
            <a:off x="7139162" y="3041787"/>
            <a:ext cx="1841830" cy="1384077"/>
          </a:xfrm>
          <a:prstGeom prst="rect">
            <a:avLst/>
          </a:prstGeom>
        </p:spPr>
      </p:pic>
      <p:pic>
        <p:nvPicPr>
          <p:cNvPr id="4" name="Pladsholder til indhold 5">
            <a:extLst>
              <a:ext uri="{FF2B5EF4-FFF2-40B4-BE49-F238E27FC236}">
                <a16:creationId xmlns:a16="http://schemas.microsoft.com/office/drawing/2014/main" id="{D1F83324-433F-400F-95E3-CB94309CDFE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7686685" y="1994718"/>
            <a:ext cx="659055" cy="922677"/>
          </a:xfrm>
          <a:prstGeom prst="rect">
            <a:avLst/>
          </a:prstGeom>
        </p:spPr>
      </p:pic>
      <p:sp>
        <p:nvSpPr>
          <p:cNvPr id="5" name="Titel 1">
            <a:extLst>
              <a:ext uri="{FF2B5EF4-FFF2-40B4-BE49-F238E27FC236}">
                <a16:creationId xmlns:a16="http://schemas.microsoft.com/office/drawing/2014/main" id="{69671669-77E5-49CD-9C32-B1429AAF275F}"/>
              </a:ext>
            </a:extLst>
          </p:cNvPr>
          <p:cNvSpPr txBox="1">
            <a:spLocks/>
          </p:cNvSpPr>
          <p:nvPr/>
        </p:nvSpPr>
        <p:spPr>
          <a:xfrm>
            <a:off x="3620516" y="2265789"/>
            <a:ext cx="4657440"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a-DK" dirty="0" err="1">
                <a:solidFill>
                  <a:schemeClr val="tx1">
                    <a:lumMod val="75000"/>
                    <a:lumOff val="25000"/>
                  </a:schemeClr>
                </a:solidFill>
                <a:latin typeface="Simplifica" panose="02000000000000000000" pitchFamily="2" charset="0"/>
              </a:rPr>
              <a:t>What’s</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actually</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going</a:t>
            </a:r>
            <a:r>
              <a:rPr lang="da-DK" dirty="0">
                <a:solidFill>
                  <a:schemeClr val="tx1">
                    <a:lumMod val="75000"/>
                    <a:lumOff val="25000"/>
                  </a:schemeClr>
                </a:solidFill>
                <a:latin typeface="Simplifica" panose="02000000000000000000" pitchFamily="2" charset="0"/>
              </a:rPr>
              <a:t> on</a:t>
            </a:r>
            <a:endParaRPr lang="en-US" dirty="0"/>
          </a:p>
        </p:txBody>
      </p:sp>
    </p:spTree>
    <p:extLst>
      <p:ext uri="{BB962C8B-B14F-4D97-AF65-F5344CB8AC3E}">
        <p14:creationId xmlns:p14="http://schemas.microsoft.com/office/powerpoint/2010/main" val="3801893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lede 11">
            <a:extLst>
              <a:ext uri="{FF2B5EF4-FFF2-40B4-BE49-F238E27FC236}">
                <a16:creationId xmlns:a16="http://schemas.microsoft.com/office/drawing/2014/main" id="{58529A64-9AB7-431D-A7B1-FA2B604665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7580" y="1847899"/>
            <a:ext cx="3769524" cy="1215458"/>
          </a:xfrm>
          <a:prstGeom prst="rect">
            <a:avLst/>
          </a:prstGeom>
        </p:spPr>
      </p:pic>
      <p:sp>
        <p:nvSpPr>
          <p:cNvPr id="7" name="Titel 1">
            <a:extLst>
              <a:ext uri="{FF2B5EF4-FFF2-40B4-BE49-F238E27FC236}">
                <a16:creationId xmlns:a16="http://schemas.microsoft.com/office/drawing/2014/main" id="{BB4A8156-3EF6-450A-8F8D-406D11F36AA2}"/>
              </a:ext>
            </a:extLst>
          </p:cNvPr>
          <p:cNvSpPr txBox="1">
            <a:spLocks/>
          </p:cNvSpPr>
          <p:nvPr/>
        </p:nvSpPr>
        <p:spPr>
          <a:xfrm>
            <a:off x="1523999" y="1109856"/>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8800" dirty="0">
              <a:solidFill>
                <a:schemeClr val="tx1">
                  <a:lumMod val="75000"/>
                  <a:lumOff val="25000"/>
                </a:schemeClr>
              </a:solidFill>
              <a:latin typeface="Simplifica" panose="02000000000000000000" pitchFamily="2" charset="0"/>
            </a:endParaRPr>
          </a:p>
        </p:txBody>
      </p:sp>
      <p:sp>
        <p:nvSpPr>
          <p:cNvPr id="11" name="Titel 1">
            <a:extLst>
              <a:ext uri="{FF2B5EF4-FFF2-40B4-BE49-F238E27FC236}">
                <a16:creationId xmlns:a16="http://schemas.microsoft.com/office/drawing/2014/main" id="{FF53BF6F-AF7E-4CDA-8924-D48D218E6F48}"/>
              </a:ext>
            </a:extLst>
          </p:cNvPr>
          <p:cNvSpPr txBox="1">
            <a:spLocks/>
          </p:cNvSpPr>
          <p:nvPr/>
        </p:nvSpPr>
        <p:spPr>
          <a:xfrm>
            <a:off x="9712873" y="83010"/>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2800" dirty="0">
                <a:solidFill>
                  <a:schemeClr val="tx1">
                    <a:lumMod val="75000"/>
                    <a:lumOff val="25000"/>
                  </a:schemeClr>
                </a:solidFill>
                <a:latin typeface="Simplifica" panose="02000000000000000000" pitchFamily="2" charset="0"/>
              </a:rPr>
              <a:t>Petri et al. (2014)</a:t>
            </a:r>
            <a:endParaRPr lang="en-US" sz="2800" dirty="0"/>
          </a:p>
        </p:txBody>
      </p:sp>
      <p:sp>
        <p:nvSpPr>
          <p:cNvPr id="16" name="Titel 1">
            <a:extLst>
              <a:ext uri="{FF2B5EF4-FFF2-40B4-BE49-F238E27FC236}">
                <a16:creationId xmlns:a16="http://schemas.microsoft.com/office/drawing/2014/main" id="{5188A315-9FF0-4B2F-BED2-A6A889B13A0E}"/>
              </a:ext>
            </a:extLst>
          </p:cNvPr>
          <p:cNvSpPr txBox="1">
            <a:spLocks/>
          </p:cNvSpPr>
          <p:nvPr/>
        </p:nvSpPr>
        <p:spPr>
          <a:xfrm>
            <a:off x="1237580" y="2786641"/>
            <a:ext cx="6584986" cy="5293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n = 15</a:t>
            </a:r>
          </a:p>
        </p:txBody>
      </p:sp>
      <p:sp>
        <p:nvSpPr>
          <p:cNvPr id="17" name="Titel 1">
            <a:extLst>
              <a:ext uri="{FF2B5EF4-FFF2-40B4-BE49-F238E27FC236}">
                <a16:creationId xmlns:a16="http://schemas.microsoft.com/office/drawing/2014/main" id="{2B90BFF9-2515-4A4C-9122-5EA8702862D8}"/>
              </a:ext>
            </a:extLst>
          </p:cNvPr>
          <p:cNvSpPr txBox="1">
            <a:spLocks/>
          </p:cNvSpPr>
          <p:nvPr/>
        </p:nvSpPr>
        <p:spPr>
          <a:xfrm>
            <a:off x="1232326" y="3247144"/>
            <a:ext cx="6584986" cy="597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Psilocybin </a:t>
            </a:r>
            <a:r>
              <a:rPr lang="da-DK" sz="2400" dirty="0" err="1">
                <a:solidFill>
                  <a:schemeClr val="tx1">
                    <a:lumMod val="75000"/>
                    <a:lumOff val="25000"/>
                  </a:schemeClr>
                </a:solidFill>
                <a:latin typeface="Simplifica" panose="02000000000000000000" pitchFamily="2" charset="0"/>
              </a:rPr>
              <a:t>vs</a:t>
            </a:r>
            <a:r>
              <a:rPr lang="da-DK" sz="2400" dirty="0">
                <a:solidFill>
                  <a:schemeClr val="tx1">
                    <a:lumMod val="75000"/>
                    <a:lumOff val="25000"/>
                  </a:schemeClr>
                </a:solidFill>
                <a:latin typeface="Simplifica" panose="02000000000000000000" pitchFamily="2" charset="0"/>
              </a:rPr>
              <a:t> placebo</a:t>
            </a:r>
          </a:p>
        </p:txBody>
      </p:sp>
      <p:sp>
        <p:nvSpPr>
          <p:cNvPr id="18" name="Titel 1">
            <a:extLst>
              <a:ext uri="{FF2B5EF4-FFF2-40B4-BE49-F238E27FC236}">
                <a16:creationId xmlns:a16="http://schemas.microsoft.com/office/drawing/2014/main" id="{920CA051-D005-4479-A1DA-D835A03A6323}"/>
              </a:ext>
            </a:extLst>
          </p:cNvPr>
          <p:cNvSpPr txBox="1">
            <a:spLocks/>
          </p:cNvSpPr>
          <p:nvPr/>
        </p:nvSpPr>
        <p:spPr>
          <a:xfrm>
            <a:off x="1237580" y="2246536"/>
            <a:ext cx="6584986" cy="597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a:solidFill>
                  <a:schemeClr val="tx1">
                    <a:lumMod val="75000"/>
                    <a:lumOff val="25000"/>
                  </a:schemeClr>
                </a:solidFill>
                <a:latin typeface="Simplifica" panose="02000000000000000000" pitchFamily="2" charset="0"/>
              </a:rPr>
              <a:t>Resting-</a:t>
            </a:r>
            <a:r>
              <a:rPr lang="da-DK" sz="2400" dirty="0" err="1">
                <a:solidFill>
                  <a:schemeClr val="tx1">
                    <a:lumMod val="75000"/>
                    <a:lumOff val="25000"/>
                  </a:schemeClr>
                </a:solidFill>
                <a:latin typeface="Simplifica" panose="02000000000000000000" pitchFamily="2" charset="0"/>
              </a:rPr>
              <a:t>state</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functional</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connectivity</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using</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fMRI</a:t>
            </a:r>
            <a:endParaRPr lang="da-DK" sz="2400" dirty="0">
              <a:solidFill>
                <a:schemeClr val="tx1">
                  <a:lumMod val="75000"/>
                  <a:lumOff val="25000"/>
                </a:schemeClr>
              </a:solidFill>
              <a:latin typeface="Simplifica" panose="02000000000000000000" pitchFamily="2" charset="0"/>
            </a:endParaRPr>
          </a:p>
        </p:txBody>
      </p:sp>
      <p:sp>
        <p:nvSpPr>
          <p:cNvPr id="19" name="Titel 1">
            <a:extLst>
              <a:ext uri="{FF2B5EF4-FFF2-40B4-BE49-F238E27FC236}">
                <a16:creationId xmlns:a16="http://schemas.microsoft.com/office/drawing/2014/main" id="{60F98BE4-65E7-48DA-A419-61F5FF9FCEE8}"/>
              </a:ext>
            </a:extLst>
          </p:cNvPr>
          <p:cNvSpPr txBox="1">
            <a:spLocks/>
          </p:cNvSpPr>
          <p:nvPr/>
        </p:nvSpPr>
        <p:spPr>
          <a:xfrm>
            <a:off x="1232326" y="1751618"/>
            <a:ext cx="6584986" cy="597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Map</a:t>
            </a:r>
            <a:r>
              <a:rPr lang="da-DK" sz="2400" dirty="0">
                <a:solidFill>
                  <a:schemeClr val="tx1">
                    <a:lumMod val="75000"/>
                    <a:lumOff val="25000"/>
                  </a:schemeClr>
                </a:solidFill>
                <a:latin typeface="Simplifica" panose="02000000000000000000" pitchFamily="2" charset="0"/>
              </a:rPr>
              <a:t> the </a:t>
            </a:r>
            <a:r>
              <a:rPr lang="da-DK" sz="2400" dirty="0" err="1">
                <a:solidFill>
                  <a:schemeClr val="tx1">
                    <a:lumMod val="75000"/>
                    <a:lumOff val="25000"/>
                  </a:schemeClr>
                </a:solidFill>
                <a:latin typeface="Simplifica" panose="02000000000000000000" pitchFamily="2" charset="0"/>
              </a:rPr>
              <a:t>brain’s</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functional</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connections</a:t>
            </a:r>
            <a:endParaRPr lang="da-DK" sz="2400" dirty="0">
              <a:solidFill>
                <a:schemeClr val="tx1">
                  <a:lumMod val="75000"/>
                  <a:lumOff val="25000"/>
                </a:schemeClr>
              </a:solidFill>
              <a:latin typeface="Simplifica" panose="02000000000000000000" pitchFamily="2" charset="0"/>
            </a:endParaRPr>
          </a:p>
        </p:txBody>
      </p:sp>
      <p:pic>
        <p:nvPicPr>
          <p:cNvPr id="20" name="Billede 19">
            <a:extLst>
              <a:ext uri="{FF2B5EF4-FFF2-40B4-BE49-F238E27FC236}">
                <a16:creationId xmlns:a16="http://schemas.microsoft.com/office/drawing/2014/main" id="{EE80161B-ECC9-4470-8171-06A92D4A53E4}"/>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21" name="Titel 1">
            <a:extLst>
              <a:ext uri="{FF2B5EF4-FFF2-40B4-BE49-F238E27FC236}">
                <a16:creationId xmlns:a16="http://schemas.microsoft.com/office/drawing/2014/main" id="{920B18CC-D388-4E0D-AB9E-AB8D37A72D75}"/>
              </a:ext>
            </a:extLst>
          </p:cNvPr>
          <p:cNvSpPr txBox="1">
            <a:spLocks/>
          </p:cNvSpPr>
          <p:nvPr/>
        </p:nvSpPr>
        <p:spPr>
          <a:xfrm>
            <a:off x="1505697" y="501756"/>
            <a:ext cx="4803215" cy="846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000" dirty="0" err="1">
                <a:solidFill>
                  <a:schemeClr val="tx1">
                    <a:lumMod val="75000"/>
                    <a:lumOff val="25000"/>
                  </a:schemeClr>
                </a:solidFill>
                <a:latin typeface="Simplifica" panose="02000000000000000000" pitchFamily="2" charset="0"/>
              </a:rPr>
              <a:t>Psychedelic</a:t>
            </a:r>
            <a:r>
              <a:rPr lang="da-DK" sz="4000" dirty="0">
                <a:solidFill>
                  <a:schemeClr val="tx1">
                    <a:lumMod val="75000"/>
                    <a:lumOff val="25000"/>
                  </a:schemeClr>
                </a:solidFill>
                <a:latin typeface="Simplifica" panose="02000000000000000000" pitchFamily="2" charset="0"/>
              </a:rPr>
              <a:t> </a:t>
            </a:r>
            <a:r>
              <a:rPr lang="da-DK" sz="4000" dirty="0" err="1">
                <a:solidFill>
                  <a:schemeClr val="tx1">
                    <a:lumMod val="75000"/>
                    <a:lumOff val="25000"/>
                  </a:schemeClr>
                </a:solidFill>
                <a:latin typeface="Simplifica" panose="02000000000000000000" pitchFamily="2" charset="0"/>
              </a:rPr>
              <a:t>Theories</a:t>
            </a:r>
            <a:endParaRPr lang="en-US" sz="4000" dirty="0"/>
          </a:p>
        </p:txBody>
      </p:sp>
    </p:spTree>
    <p:extLst>
      <p:ext uri="{BB962C8B-B14F-4D97-AF65-F5344CB8AC3E}">
        <p14:creationId xmlns:p14="http://schemas.microsoft.com/office/powerpoint/2010/main" val="370914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p:bldP spid="1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277976">
            <a:off x="4571331" y="2806664"/>
            <a:ext cx="3209748" cy="2412024"/>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3767280" y="2306080"/>
            <a:ext cx="4657440"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a-DK" dirty="0">
                <a:solidFill>
                  <a:schemeClr val="tx1">
                    <a:lumMod val="75000"/>
                    <a:lumOff val="25000"/>
                  </a:schemeClr>
                </a:solidFill>
                <a:latin typeface="Simplifica" panose="02000000000000000000" pitchFamily="2" charset="0"/>
              </a:rPr>
              <a:t>” Mind-</a:t>
            </a:r>
            <a:r>
              <a:rPr lang="da-DK" dirty="0" err="1">
                <a:solidFill>
                  <a:schemeClr val="tx1">
                    <a:lumMod val="75000"/>
                    <a:lumOff val="25000"/>
                  </a:schemeClr>
                </a:solidFill>
                <a:latin typeface="Simplifica" panose="02000000000000000000" pitchFamily="2" charset="0"/>
              </a:rPr>
              <a:t>Manifesting</a:t>
            </a:r>
            <a:r>
              <a:rPr lang="da-DK" dirty="0">
                <a:solidFill>
                  <a:schemeClr val="tx1">
                    <a:lumMod val="75000"/>
                    <a:lumOff val="25000"/>
                  </a:schemeClr>
                </a:solidFill>
                <a:latin typeface="Simplifica" panose="02000000000000000000" pitchFamily="2" charset="0"/>
              </a:rPr>
              <a:t>”</a:t>
            </a:r>
            <a:endParaRPr lang="en-US" dirty="0"/>
          </a:p>
        </p:txBody>
      </p:sp>
    </p:spTree>
    <p:extLst>
      <p:ext uri="{BB962C8B-B14F-4D97-AF65-F5344CB8AC3E}">
        <p14:creationId xmlns:p14="http://schemas.microsoft.com/office/powerpoint/2010/main" val="307819006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BB4A8156-3EF6-450A-8F8D-406D11F36AA2}"/>
              </a:ext>
            </a:extLst>
          </p:cNvPr>
          <p:cNvSpPr txBox="1">
            <a:spLocks/>
          </p:cNvSpPr>
          <p:nvPr/>
        </p:nvSpPr>
        <p:spPr>
          <a:xfrm>
            <a:off x="1523999" y="1109856"/>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8800" dirty="0">
              <a:solidFill>
                <a:schemeClr val="tx1">
                  <a:lumMod val="75000"/>
                  <a:lumOff val="25000"/>
                </a:schemeClr>
              </a:solidFill>
              <a:latin typeface="Simplifica" panose="02000000000000000000" pitchFamily="2" charset="0"/>
            </a:endParaRPr>
          </a:p>
        </p:txBody>
      </p:sp>
      <p:pic>
        <p:nvPicPr>
          <p:cNvPr id="9" name="Billede 8" descr="Et billede, der indeholder kort, spil&#10;&#10;Automatisk genereret beskrivelse">
            <a:extLst>
              <a:ext uri="{FF2B5EF4-FFF2-40B4-BE49-F238E27FC236}">
                <a16:creationId xmlns:a16="http://schemas.microsoft.com/office/drawing/2014/main" id="{70A3C2D0-636C-4EE1-A9EA-0A130ADFA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9" y="1398841"/>
            <a:ext cx="4270063" cy="4376057"/>
          </a:xfrm>
          <a:prstGeom prst="rect">
            <a:avLst/>
          </a:prstGeom>
        </p:spPr>
      </p:pic>
      <p:pic>
        <p:nvPicPr>
          <p:cNvPr id="10" name="Billede 9">
            <a:extLst>
              <a:ext uri="{FF2B5EF4-FFF2-40B4-BE49-F238E27FC236}">
                <a16:creationId xmlns:a16="http://schemas.microsoft.com/office/drawing/2014/main" id="{B7C58879-63E6-4976-BAAE-FC79719AB3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4589" y="1267726"/>
            <a:ext cx="4530226" cy="4483683"/>
          </a:xfrm>
          <a:prstGeom prst="rect">
            <a:avLst/>
          </a:prstGeom>
        </p:spPr>
      </p:pic>
      <p:sp>
        <p:nvSpPr>
          <p:cNvPr id="11" name="Titel 1">
            <a:extLst>
              <a:ext uri="{FF2B5EF4-FFF2-40B4-BE49-F238E27FC236}">
                <a16:creationId xmlns:a16="http://schemas.microsoft.com/office/drawing/2014/main" id="{FF53BF6F-AF7E-4CDA-8924-D48D218E6F48}"/>
              </a:ext>
            </a:extLst>
          </p:cNvPr>
          <p:cNvSpPr txBox="1">
            <a:spLocks/>
          </p:cNvSpPr>
          <p:nvPr/>
        </p:nvSpPr>
        <p:spPr>
          <a:xfrm>
            <a:off x="9712873" y="83010"/>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2800" dirty="0">
                <a:solidFill>
                  <a:schemeClr val="tx1">
                    <a:lumMod val="75000"/>
                    <a:lumOff val="25000"/>
                  </a:schemeClr>
                </a:solidFill>
                <a:latin typeface="Simplifica" panose="02000000000000000000" pitchFamily="2" charset="0"/>
              </a:rPr>
              <a:t>Petri et al. (2014)</a:t>
            </a:r>
            <a:endParaRPr lang="en-US" sz="2800" dirty="0"/>
          </a:p>
        </p:txBody>
      </p:sp>
      <p:sp>
        <p:nvSpPr>
          <p:cNvPr id="20" name="Titel 1">
            <a:extLst>
              <a:ext uri="{FF2B5EF4-FFF2-40B4-BE49-F238E27FC236}">
                <a16:creationId xmlns:a16="http://schemas.microsoft.com/office/drawing/2014/main" id="{C1F3C7F1-BF3E-4F25-A972-3226D7DD7B05}"/>
              </a:ext>
            </a:extLst>
          </p:cNvPr>
          <p:cNvSpPr txBox="1">
            <a:spLocks/>
          </p:cNvSpPr>
          <p:nvPr/>
        </p:nvSpPr>
        <p:spPr>
          <a:xfrm>
            <a:off x="3208938" y="5552400"/>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2400" dirty="0">
                <a:solidFill>
                  <a:schemeClr val="tx1">
                    <a:lumMod val="75000"/>
                    <a:lumOff val="25000"/>
                  </a:schemeClr>
                </a:solidFill>
                <a:latin typeface="Simplifica" panose="02000000000000000000" pitchFamily="2" charset="0"/>
              </a:rPr>
              <a:t>Placebo</a:t>
            </a:r>
            <a:endParaRPr lang="en-US" sz="2000" dirty="0"/>
          </a:p>
        </p:txBody>
      </p:sp>
      <p:sp>
        <p:nvSpPr>
          <p:cNvPr id="21" name="Titel 1">
            <a:extLst>
              <a:ext uri="{FF2B5EF4-FFF2-40B4-BE49-F238E27FC236}">
                <a16:creationId xmlns:a16="http://schemas.microsoft.com/office/drawing/2014/main" id="{3BB14B9B-D370-4867-A378-306B71EE57E9}"/>
              </a:ext>
            </a:extLst>
          </p:cNvPr>
          <p:cNvSpPr txBox="1">
            <a:spLocks/>
          </p:cNvSpPr>
          <p:nvPr/>
        </p:nvSpPr>
        <p:spPr>
          <a:xfrm>
            <a:off x="7656889" y="5580795"/>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2400" dirty="0">
                <a:solidFill>
                  <a:schemeClr val="tx1">
                    <a:lumMod val="75000"/>
                    <a:lumOff val="25000"/>
                  </a:schemeClr>
                </a:solidFill>
                <a:latin typeface="Simplifica" panose="02000000000000000000" pitchFamily="2" charset="0"/>
              </a:rPr>
              <a:t>Psilocybin</a:t>
            </a:r>
            <a:endParaRPr lang="en-US" sz="2000" dirty="0"/>
          </a:p>
        </p:txBody>
      </p:sp>
      <p:pic>
        <p:nvPicPr>
          <p:cNvPr id="12" name="Billede 11">
            <a:extLst>
              <a:ext uri="{FF2B5EF4-FFF2-40B4-BE49-F238E27FC236}">
                <a16:creationId xmlns:a16="http://schemas.microsoft.com/office/drawing/2014/main" id="{4D7789E3-B99A-4678-B916-125A3D928B64}"/>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16" name="Titel 1">
            <a:extLst>
              <a:ext uri="{FF2B5EF4-FFF2-40B4-BE49-F238E27FC236}">
                <a16:creationId xmlns:a16="http://schemas.microsoft.com/office/drawing/2014/main" id="{D1EE64A0-4FF9-4FE0-AADD-EF7DBEF516E3}"/>
              </a:ext>
            </a:extLst>
          </p:cNvPr>
          <p:cNvSpPr txBox="1">
            <a:spLocks/>
          </p:cNvSpPr>
          <p:nvPr/>
        </p:nvSpPr>
        <p:spPr>
          <a:xfrm>
            <a:off x="1505697" y="501756"/>
            <a:ext cx="4803215" cy="846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000" dirty="0" err="1">
                <a:solidFill>
                  <a:schemeClr val="tx1">
                    <a:lumMod val="75000"/>
                    <a:lumOff val="25000"/>
                  </a:schemeClr>
                </a:solidFill>
                <a:latin typeface="Simplifica" panose="02000000000000000000" pitchFamily="2" charset="0"/>
              </a:rPr>
              <a:t>Psychedelic</a:t>
            </a:r>
            <a:r>
              <a:rPr lang="da-DK" sz="4000" dirty="0">
                <a:solidFill>
                  <a:schemeClr val="tx1">
                    <a:lumMod val="75000"/>
                    <a:lumOff val="25000"/>
                  </a:schemeClr>
                </a:solidFill>
                <a:latin typeface="Simplifica" panose="02000000000000000000" pitchFamily="2" charset="0"/>
              </a:rPr>
              <a:t> </a:t>
            </a:r>
            <a:r>
              <a:rPr lang="da-DK" sz="4000" dirty="0" err="1">
                <a:solidFill>
                  <a:schemeClr val="tx1">
                    <a:lumMod val="75000"/>
                    <a:lumOff val="25000"/>
                  </a:schemeClr>
                </a:solidFill>
                <a:latin typeface="Simplifica" panose="02000000000000000000" pitchFamily="2" charset="0"/>
              </a:rPr>
              <a:t>Theories</a:t>
            </a:r>
            <a:endParaRPr lang="en-US" sz="4000" dirty="0"/>
          </a:p>
        </p:txBody>
      </p:sp>
    </p:spTree>
    <p:extLst>
      <p:ext uri="{BB962C8B-B14F-4D97-AF65-F5344CB8AC3E}">
        <p14:creationId xmlns:p14="http://schemas.microsoft.com/office/powerpoint/2010/main" val="899560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BB4A8156-3EF6-450A-8F8D-406D11F36AA2}"/>
              </a:ext>
            </a:extLst>
          </p:cNvPr>
          <p:cNvSpPr txBox="1">
            <a:spLocks/>
          </p:cNvSpPr>
          <p:nvPr/>
        </p:nvSpPr>
        <p:spPr>
          <a:xfrm>
            <a:off x="1523999" y="1109856"/>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8800" dirty="0">
              <a:solidFill>
                <a:schemeClr val="tx1">
                  <a:lumMod val="75000"/>
                  <a:lumOff val="25000"/>
                </a:schemeClr>
              </a:solidFill>
              <a:latin typeface="Simplifica" panose="02000000000000000000" pitchFamily="2" charset="0"/>
            </a:endParaRPr>
          </a:p>
        </p:txBody>
      </p:sp>
      <p:pic>
        <p:nvPicPr>
          <p:cNvPr id="9" name="Billede 8" descr="Et billede, der indeholder kort, spil&#10;&#10;Automatisk genereret beskrivelse">
            <a:extLst>
              <a:ext uri="{FF2B5EF4-FFF2-40B4-BE49-F238E27FC236}">
                <a16:creationId xmlns:a16="http://schemas.microsoft.com/office/drawing/2014/main" id="{70A3C2D0-636C-4EE1-A9EA-0A130ADFA824}"/>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1523999" y="1398841"/>
            <a:ext cx="4270063" cy="4376057"/>
          </a:xfrm>
          <a:prstGeom prst="rect">
            <a:avLst/>
          </a:prstGeom>
        </p:spPr>
      </p:pic>
      <p:pic>
        <p:nvPicPr>
          <p:cNvPr id="10" name="Billede 9">
            <a:extLst>
              <a:ext uri="{FF2B5EF4-FFF2-40B4-BE49-F238E27FC236}">
                <a16:creationId xmlns:a16="http://schemas.microsoft.com/office/drawing/2014/main" id="{B7C58879-63E6-4976-BAAE-FC79719AB32B}"/>
              </a:ext>
            </a:extLst>
          </p:cNvPr>
          <p:cNvPicPr>
            <a:picLocks noChangeAspect="1"/>
          </p:cNvPicPr>
          <p:nvPr/>
        </p:nvPicPr>
        <p:blipFill>
          <a:blip r:embed="rId3">
            <a:alphaModFix amt="30000"/>
            <a:extLst>
              <a:ext uri="{28A0092B-C50C-407E-A947-70E740481C1C}">
                <a14:useLocalDpi xmlns:a14="http://schemas.microsoft.com/office/drawing/2010/main" val="0"/>
              </a:ext>
            </a:extLst>
          </a:blip>
          <a:srcRect/>
          <a:stretch/>
        </p:blipFill>
        <p:spPr>
          <a:xfrm>
            <a:off x="5874589" y="1267726"/>
            <a:ext cx="4530226" cy="4483682"/>
          </a:xfrm>
          <a:prstGeom prst="rect">
            <a:avLst/>
          </a:prstGeom>
        </p:spPr>
      </p:pic>
      <p:sp>
        <p:nvSpPr>
          <p:cNvPr id="11" name="Titel 1">
            <a:extLst>
              <a:ext uri="{FF2B5EF4-FFF2-40B4-BE49-F238E27FC236}">
                <a16:creationId xmlns:a16="http://schemas.microsoft.com/office/drawing/2014/main" id="{FF53BF6F-AF7E-4CDA-8924-D48D218E6F48}"/>
              </a:ext>
            </a:extLst>
          </p:cNvPr>
          <p:cNvSpPr txBox="1">
            <a:spLocks/>
          </p:cNvSpPr>
          <p:nvPr/>
        </p:nvSpPr>
        <p:spPr>
          <a:xfrm>
            <a:off x="9712873" y="83010"/>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2800" dirty="0">
                <a:solidFill>
                  <a:schemeClr val="tx1">
                    <a:lumMod val="75000"/>
                    <a:lumOff val="25000"/>
                  </a:schemeClr>
                </a:solidFill>
                <a:latin typeface="Simplifica" panose="02000000000000000000" pitchFamily="2" charset="0"/>
              </a:rPr>
              <a:t>Petri et al. (2014)</a:t>
            </a:r>
            <a:endParaRPr lang="en-US" sz="2800" dirty="0"/>
          </a:p>
        </p:txBody>
      </p:sp>
      <p:sp>
        <p:nvSpPr>
          <p:cNvPr id="20" name="Titel 1">
            <a:extLst>
              <a:ext uri="{FF2B5EF4-FFF2-40B4-BE49-F238E27FC236}">
                <a16:creationId xmlns:a16="http://schemas.microsoft.com/office/drawing/2014/main" id="{C1F3C7F1-BF3E-4F25-A972-3226D7DD7B05}"/>
              </a:ext>
            </a:extLst>
          </p:cNvPr>
          <p:cNvSpPr txBox="1">
            <a:spLocks/>
          </p:cNvSpPr>
          <p:nvPr/>
        </p:nvSpPr>
        <p:spPr>
          <a:xfrm>
            <a:off x="3208938" y="5552400"/>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2400" dirty="0">
                <a:solidFill>
                  <a:schemeClr val="bg1">
                    <a:lumMod val="85000"/>
                  </a:schemeClr>
                </a:solidFill>
                <a:latin typeface="Simplifica" panose="02000000000000000000" pitchFamily="2" charset="0"/>
              </a:rPr>
              <a:t>Placebo</a:t>
            </a:r>
            <a:endParaRPr lang="en-US" sz="2000" dirty="0">
              <a:solidFill>
                <a:schemeClr val="bg1">
                  <a:lumMod val="85000"/>
                </a:schemeClr>
              </a:solidFill>
            </a:endParaRPr>
          </a:p>
        </p:txBody>
      </p:sp>
      <p:sp>
        <p:nvSpPr>
          <p:cNvPr id="21" name="Titel 1">
            <a:extLst>
              <a:ext uri="{FF2B5EF4-FFF2-40B4-BE49-F238E27FC236}">
                <a16:creationId xmlns:a16="http://schemas.microsoft.com/office/drawing/2014/main" id="{3BB14B9B-D370-4867-A378-306B71EE57E9}"/>
              </a:ext>
            </a:extLst>
          </p:cNvPr>
          <p:cNvSpPr txBox="1">
            <a:spLocks/>
          </p:cNvSpPr>
          <p:nvPr/>
        </p:nvSpPr>
        <p:spPr>
          <a:xfrm>
            <a:off x="7656889" y="5580795"/>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2400" dirty="0">
                <a:solidFill>
                  <a:schemeClr val="bg1">
                    <a:lumMod val="85000"/>
                  </a:schemeClr>
                </a:solidFill>
                <a:latin typeface="Simplifica" panose="02000000000000000000" pitchFamily="2" charset="0"/>
              </a:rPr>
              <a:t>Psilocybin</a:t>
            </a:r>
            <a:endParaRPr lang="en-US" sz="2000" dirty="0">
              <a:solidFill>
                <a:schemeClr val="bg1">
                  <a:lumMod val="85000"/>
                </a:schemeClr>
              </a:solidFill>
            </a:endParaRPr>
          </a:p>
        </p:txBody>
      </p:sp>
      <p:pic>
        <p:nvPicPr>
          <p:cNvPr id="3" name="Billede 2">
            <a:extLst>
              <a:ext uri="{FF2B5EF4-FFF2-40B4-BE49-F238E27FC236}">
                <a16:creationId xmlns:a16="http://schemas.microsoft.com/office/drawing/2014/main" id="{15142356-CDDC-45A8-A255-FF66AAA5D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309" y="2836507"/>
            <a:ext cx="8747633" cy="1500723"/>
          </a:xfrm>
          <a:prstGeom prst="rect">
            <a:avLst/>
          </a:prstGeom>
          <a:effectLst>
            <a:outerShdw blurRad="76200" dist="25400" dir="5400000" algn="ctr" rotWithShape="0">
              <a:srgbClr val="000000">
                <a:alpha val="99000"/>
              </a:srgbClr>
            </a:outerShdw>
          </a:effectLst>
        </p:spPr>
      </p:pic>
      <p:pic>
        <p:nvPicPr>
          <p:cNvPr id="12" name="Billede 11">
            <a:extLst>
              <a:ext uri="{FF2B5EF4-FFF2-40B4-BE49-F238E27FC236}">
                <a16:creationId xmlns:a16="http://schemas.microsoft.com/office/drawing/2014/main" id="{CFBB3166-4BF4-410C-9A01-8B2CEE548DFE}"/>
              </a:ext>
            </a:extLst>
          </p:cNvPr>
          <p:cNvPicPr>
            <a:picLocks noChangeAspect="1"/>
          </p:cNvPicPr>
          <p:nvPr/>
        </p:nvPicPr>
        <p:blipFill>
          <a:blip r:embed="rId5">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16" name="Titel 1">
            <a:extLst>
              <a:ext uri="{FF2B5EF4-FFF2-40B4-BE49-F238E27FC236}">
                <a16:creationId xmlns:a16="http://schemas.microsoft.com/office/drawing/2014/main" id="{E1977B18-6E69-435D-B428-36B2CA644188}"/>
              </a:ext>
            </a:extLst>
          </p:cNvPr>
          <p:cNvSpPr txBox="1">
            <a:spLocks/>
          </p:cNvSpPr>
          <p:nvPr/>
        </p:nvSpPr>
        <p:spPr>
          <a:xfrm>
            <a:off x="1505697" y="501756"/>
            <a:ext cx="4803215" cy="846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000" dirty="0" err="1">
                <a:solidFill>
                  <a:schemeClr val="tx1">
                    <a:lumMod val="75000"/>
                    <a:lumOff val="25000"/>
                  </a:schemeClr>
                </a:solidFill>
                <a:latin typeface="Simplifica" panose="02000000000000000000" pitchFamily="2" charset="0"/>
              </a:rPr>
              <a:t>Psychedelic</a:t>
            </a:r>
            <a:r>
              <a:rPr lang="da-DK" sz="4000" dirty="0">
                <a:solidFill>
                  <a:schemeClr val="tx1">
                    <a:lumMod val="75000"/>
                    <a:lumOff val="25000"/>
                  </a:schemeClr>
                </a:solidFill>
                <a:latin typeface="Simplifica" panose="02000000000000000000" pitchFamily="2" charset="0"/>
              </a:rPr>
              <a:t> </a:t>
            </a:r>
            <a:r>
              <a:rPr lang="da-DK" sz="4000" dirty="0" err="1">
                <a:solidFill>
                  <a:schemeClr val="tx1">
                    <a:lumMod val="75000"/>
                    <a:lumOff val="25000"/>
                  </a:schemeClr>
                </a:solidFill>
                <a:latin typeface="Simplifica" panose="02000000000000000000" pitchFamily="2" charset="0"/>
              </a:rPr>
              <a:t>Theories</a:t>
            </a:r>
            <a:endParaRPr lang="en-US" sz="4000" dirty="0"/>
          </a:p>
        </p:txBody>
      </p:sp>
    </p:spTree>
    <p:extLst>
      <p:ext uri="{BB962C8B-B14F-4D97-AF65-F5344CB8AC3E}">
        <p14:creationId xmlns:p14="http://schemas.microsoft.com/office/powerpoint/2010/main" val="2309025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BB4A8156-3EF6-450A-8F8D-406D11F36AA2}"/>
              </a:ext>
            </a:extLst>
          </p:cNvPr>
          <p:cNvSpPr txBox="1">
            <a:spLocks/>
          </p:cNvSpPr>
          <p:nvPr/>
        </p:nvSpPr>
        <p:spPr>
          <a:xfrm>
            <a:off x="1523999" y="1109856"/>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8800" dirty="0">
              <a:solidFill>
                <a:schemeClr val="tx1">
                  <a:lumMod val="75000"/>
                  <a:lumOff val="25000"/>
                </a:schemeClr>
              </a:solidFill>
              <a:latin typeface="Simplifica" panose="02000000000000000000" pitchFamily="2" charset="0"/>
            </a:endParaRPr>
          </a:p>
        </p:txBody>
      </p:sp>
      <p:pic>
        <p:nvPicPr>
          <p:cNvPr id="4" name="Billede 3" descr="Et billede, der indeholder kniv, bord&#10;&#10;Automatisk genereret beskrivelse">
            <a:extLst>
              <a:ext uri="{FF2B5EF4-FFF2-40B4-BE49-F238E27FC236}">
                <a16:creationId xmlns:a16="http://schemas.microsoft.com/office/drawing/2014/main" id="{91655318-378A-44C2-9CC1-BF983779A0C4}"/>
              </a:ext>
            </a:extLst>
          </p:cNvPr>
          <p:cNvPicPr>
            <a:picLocks noChangeAspect="1"/>
          </p:cNvPicPr>
          <p:nvPr/>
        </p:nvPicPr>
        <p:blipFill>
          <a:blip r:embed="rId2"/>
          <a:stretch>
            <a:fillRect/>
          </a:stretch>
        </p:blipFill>
        <p:spPr>
          <a:xfrm>
            <a:off x="3236181" y="2432260"/>
            <a:ext cx="5462546" cy="1065196"/>
          </a:xfrm>
          <a:prstGeom prst="rect">
            <a:avLst/>
          </a:prstGeom>
        </p:spPr>
      </p:pic>
      <p:pic>
        <p:nvPicPr>
          <p:cNvPr id="5" name="Billede 4">
            <a:extLst>
              <a:ext uri="{FF2B5EF4-FFF2-40B4-BE49-F238E27FC236}">
                <a16:creationId xmlns:a16="http://schemas.microsoft.com/office/drawing/2014/main" id="{6A705081-7A9F-4F44-AB78-20665411AEA9}"/>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6" name="Titel 1">
            <a:extLst>
              <a:ext uri="{FF2B5EF4-FFF2-40B4-BE49-F238E27FC236}">
                <a16:creationId xmlns:a16="http://schemas.microsoft.com/office/drawing/2014/main" id="{188F6838-A053-40EB-A0A4-5B1F7E06618A}"/>
              </a:ext>
            </a:extLst>
          </p:cNvPr>
          <p:cNvSpPr txBox="1">
            <a:spLocks/>
          </p:cNvSpPr>
          <p:nvPr/>
        </p:nvSpPr>
        <p:spPr>
          <a:xfrm>
            <a:off x="1505697" y="501756"/>
            <a:ext cx="4803215" cy="846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000" dirty="0" err="1">
                <a:solidFill>
                  <a:schemeClr val="tx1">
                    <a:lumMod val="75000"/>
                    <a:lumOff val="25000"/>
                  </a:schemeClr>
                </a:solidFill>
                <a:latin typeface="Simplifica" panose="02000000000000000000" pitchFamily="2" charset="0"/>
              </a:rPr>
              <a:t>Psychedelic</a:t>
            </a:r>
            <a:r>
              <a:rPr lang="da-DK" sz="4000" dirty="0">
                <a:solidFill>
                  <a:schemeClr val="tx1">
                    <a:lumMod val="75000"/>
                    <a:lumOff val="25000"/>
                  </a:schemeClr>
                </a:solidFill>
                <a:latin typeface="Simplifica" panose="02000000000000000000" pitchFamily="2" charset="0"/>
              </a:rPr>
              <a:t> </a:t>
            </a:r>
            <a:r>
              <a:rPr lang="da-DK" sz="4000" dirty="0" err="1">
                <a:solidFill>
                  <a:schemeClr val="tx1">
                    <a:lumMod val="75000"/>
                    <a:lumOff val="25000"/>
                  </a:schemeClr>
                </a:solidFill>
                <a:latin typeface="Simplifica" panose="02000000000000000000" pitchFamily="2" charset="0"/>
              </a:rPr>
              <a:t>Theories</a:t>
            </a:r>
            <a:endParaRPr lang="en-US" sz="4000" dirty="0"/>
          </a:p>
        </p:txBody>
      </p:sp>
    </p:spTree>
    <p:extLst>
      <p:ext uri="{BB962C8B-B14F-4D97-AF65-F5344CB8AC3E}">
        <p14:creationId xmlns:p14="http://schemas.microsoft.com/office/powerpoint/2010/main" val="1538171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BB4A8156-3EF6-450A-8F8D-406D11F36AA2}"/>
              </a:ext>
            </a:extLst>
          </p:cNvPr>
          <p:cNvSpPr txBox="1">
            <a:spLocks/>
          </p:cNvSpPr>
          <p:nvPr/>
        </p:nvSpPr>
        <p:spPr>
          <a:xfrm>
            <a:off x="1261241" y="2358410"/>
            <a:ext cx="9459952" cy="85492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GB" sz="1600" i="1" dirty="0"/>
              <a:t>1) Issues such as anxiety, addiction, and depression arise from overly stable or rigid cognitive networks</a:t>
            </a:r>
            <a:endParaRPr lang="en-GB" sz="1600" dirty="0"/>
          </a:p>
          <a:p>
            <a:pPr lvl="0" algn="ctr">
              <a:lnSpc>
                <a:spcPct val="150000"/>
              </a:lnSpc>
            </a:pPr>
            <a:r>
              <a:rPr lang="en-GB" sz="1100" dirty="0">
                <a:solidFill>
                  <a:schemeClr val="bg2">
                    <a:lumMod val="50000"/>
                  </a:schemeClr>
                </a:solidFill>
              </a:rPr>
              <a:t>       (</a:t>
            </a:r>
            <a:r>
              <a:rPr lang="en-GB" sz="1100" dirty="0" err="1">
                <a:solidFill>
                  <a:schemeClr val="bg2">
                    <a:lumMod val="50000"/>
                  </a:schemeClr>
                </a:solidFill>
              </a:rPr>
              <a:t>Borsboom</a:t>
            </a:r>
            <a:r>
              <a:rPr lang="en-GB" sz="1100" dirty="0">
                <a:solidFill>
                  <a:schemeClr val="bg2">
                    <a:lumMod val="50000"/>
                  </a:schemeClr>
                </a:solidFill>
              </a:rPr>
              <a:t>, 2017; Hayes et al., 2015; </a:t>
            </a:r>
            <a:r>
              <a:rPr lang="en-GB" sz="1100" dirty="0" err="1">
                <a:solidFill>
                  <a:schemeClr val="bg2">
                    <a:lumMod val="50000"/>
                  </a:schemeClr>
                </a:solidFill>
              </a:rPr>
              <a:t>Sheline</a:t>
            </a:r>
            <a:r>
              <a:rPr lang="en-GB" sz="1100" dirty="0">
                <a:solidFill>
                  <a:schemeClr val="bg2">
                    <a:lumMod val="50000"/>
                  </a:schemeClr>
                </a:solidFill>
              </a:rPr>
              <a:t> et al., 2010).</a:t>
            </a:r>
            <a:endParaRPr lang="en-US" sz="1100" dirty="0">
              <a:solidFill>
                <a:schemeClr val="bg2">
                  <a:lumMod val="50000"/>
                </a:schemeClr>
              </a:solidFill>
            </a:endParaRPr>
          </a:p>
        </p:txBody>
      </p:sp>
      <p:pic>
        <p:nvPicPr>
          <p:cNvPr id="4" name="Billede 3" descr="Et billede, der indeholder kniv, bord&#10;&#10;Automatisk genereret beskrivelse">
            <a:extLst>
              <a:ext uri="{FF2B5EF4-FFF2-40B4-BE49-F238E27FC236}">
                <a16:creationId xmlns:a16="http://schemas.microsoft.com/office/drawing/2014/main" id="{91655318-378A-44C2-9CC1-BF983779A0C4}"/>
              </a:ext>
            </a:extLst>
          </p:cNvPr>
          <p:cNvPicPr>
            <a:picLocks noChangeAspect="1"/>
          </p:cNvPicPr>
          <p:nvPr/>
        </p:nvPicPr>
        <p:blipFill>
          <a:blip r:embed="rId2"/>
          <a:stretch>
            <a:fillRect/>
          </a:stretch>
        </p:blipFill>
        <p:spPr>
          <a:xfrm>
            <a:off x="4032778" y="1321591"/>
            <a:ext cx="4126443" cy="804656"/>
          </a:xfrm>
          <a:prstGeom prst="rect">
            <a:avLst/>
          </a:prstGeom>
        </p:spPr>
      </p:pic>
      <p:sp>
        <p:nvSpPr>
          <p:cNvPr id="5" name="Titel 1">
            <a:extLst>
              <a:ext uri="{FF2B5EF4-FFF2-40B4-BE49-F238E27FC236}">
                <a16:creationId xmlns:a16="http://schemas.microsoft.com/office/drawing/2014/main" id="{A2510D51-F037-49FB-8CAF-9E5F2D926609}"/>
              </a:ext>
            </a:extLst>
          </p:cNvPr>
          <p:cNvSpPr txBox="1">
            <a:spLocks/>
          </p:cNvSpPr>
          <p:nvPr/>
        </p:nvSpPr>
        <p:spPr>
          <a:xfrm>
            <a:off x="1261240" y="3213337"/>
            <a:ext cx="9404195" cy="7965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gn="ctr">
              <a:buFont typeface="+mj-lt"/>
              <a:buAutoNum type="arabicPeriod"/>
            </a:pPr>
            <a:endParaRPr lang="en-US" sz="1600" dirty="0"/>
          </a:p>
          <a:p>
            <a:pPr lvl="0" algn="ctr"/>
            <a:r>
              <a:rPr lang="en-GB" sz="1600" i="1" dirty="0"/>
              <a:t>2) Psychedelic drugs can effectuate the return of a cognitive network to a healthier (i.e. less rigid) state</a:t>
            </a:r>
          </a:p>
          <a:p>
            <a:pPr lvl="0" algn="ctr">
              <a:lnSpc>
                <a:spcPct val="150000"/>
              </a:lnSpc>
            </a:pPr>
            <a:r>
              <a:rPr lang="en-GB" sz="1100" dirty="0">
                <a:solidFill>
                  <a:schemeClr val="bg2">
                    <a:lumMod val="50000"/>
                  </a:schemeClr>
                </a:solidFill>
              </a:rPr>
              <a:t>       (</a:t>
            </a:r>
            <a:r>
              <a:rPr lang="en-GB" sz="1100" dirty="0" err="1">
                <a:solidFill>
                  <a:schemeClr val="bg2">
                    <a:lumMod val="50000"/>
                  </a:schemeClr>
                </a:solidFill>
              </a:rPr>
              <a:t>Grob</a:t>
            </a:r>
            <a:r>
              <a:rPr lang="en-GB" sz="1100" dirty="0">
                <a:solidFill>
                  <a:schemeClr val="bg2">
                    <a:lumMod val="50000"/>
                  </a:schemeClr>
                </a:solidFill>
              </a:rPr>
              <a:t> et al., 2011; MacLean, Johnson &amp; Griffiths, 2011; Ross et al., 2016).</a:t>
            </a:r>
          </a:p>
          <a:p>
            <a:pPr marL="457200" lvl="0" indent="-457200" algn="ctr">
              <a:buFont typeface="+mj-lt"/>
              <a:buAutoNum type="arabicPeriod"/>
            </a:pPr>
            <a:endParaRPr lang="en-US" sz="1800" dirty="0"/>
          </a:p>
        </p:txBody>
      </p:sp>
      <p:sp>
        <p:nvSpPr>
          <p:cNvPr id="8" name="Titel 1">
            <a:extLst>
              <a:ext uri="{FF2B5EF4-FFF2-40B4-BE49-F238E27FC236}">
                <a16:creationId xmlns:a16="http://schemas.microsoft.com/office/drawing/2014/main" id="{E65DB73A-937E-4A50-9B09-2E0380AD2C25}"/>
              </a:ext>
            </a:extLst>
          </p:cNvPr>
          <p:cNvSpPr txBox="1">
            <a:spLocks/>
          </p:cNvSpPr>
          <p:nvPr/>
        </p:nvSpPr>
        <p:spPr>
          <a:xfrm>
            <a:off x="1261240" y="4009875"/>
            <a:ext cx="9404195" cy="7813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GB" sz="1600" i="1" dirty="0"/>
              <a:t>3) This change is facilitated by a temporary increase in entropy in cognitive network connectivity </a:t>
            </a:r>
          </a:p>
          <a:p>
            <a:pPr lvl="0" algn="ctr">
              <a:lnSpc>
                <a:spcPct val="150000"/>
              </a:lnSpc>
            </a:pPr>
            <a:r>
              <a:rPr lang="en-GB" sz="1100" dirty="0">
                <a:solidFill>
                  <a:schemeClr val="bg2">
                    <a:lumMod val="50000"/>
                  </a:schemeClr>
                </a:solidFill>
              </a:rPr>
              <a:t>      (Carhart-Harris et al., 2014; Lebedev et al., 2016; </a:t>
            </a:r>
            <a:r>
              <a:rPr lang="en-GB" sz="1100" dirty="0" err="1">
                <a:solidFill>
                  <a:schemeClr val="bg2">
                    <a:lumMod val="50000"/>
                  </a:schemeClr>
                </a:solidFill>
              </a:rPr>
              <a:t>Schartner</a:t>
            </a:r>
            <a:r>
              <a:rPr lang="en-GB" sz="1100" dirty="0">
                <a:solidFill>
                  <a:schemeClr val="bg2">
                    <a:lumMod val="50000"/>
                  </a:schemeClr>
                </a:solidFill>
              </a:rPr>
              <a:t> et al., 2017).</a:t>
            </a:r>
            <a:endParaRPr lang="en-US" sz="1100" dirty="0">
              <a:solidFill>
                <a:schemeClr val="bg2">
                  <a:lumMod val="50000"/>
                </a:schemeClr>
              </a:solidFill>
            </a:endParaRPr>
          </a:p>
        </p:txBody>
      </p:sp>
      <p:pic>
        <p:nvPicPr>
          <p:cNvPr id="9" name="Billede 8">
            <a:extLst>
              <a:ext uri="{FF2B5EF4-FFF2-40B4-BE49-F238E27FC236}">
                <a16:creationId xmlns:a16="http://schemas.microsoft.com/office/drawing/2014/main" id="{94DF408E-C90E-4578-93DD-41209F361322}"/>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10" name="Titel 1">
            <a:extLst>
              <a:ext uri="{FF2B5EF4-FFF2-40B4-BE49-F238E27FC236}">
                <a16:creationId xmlns:a16="http://schemas.microsoft.com/office/drawing/2014/main" id="{9B36F4E1-9D78-49E2-A593-F41A8AA8C8D9}"/>
              </a:ext>
            </a:extLst>
          </p:cNvPr>
          <p:cNvSpPr txBox="1">
            <a:spLocks/>
          </p:cNvSpPr>
          <p:nvPr/>
        </p:nvSpPr>
        <p:spPr>
          <a:xfrm>
            <a:off x="1505697" y="501756"/>
            <a:ext cx="4803215" cy="846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000" dirty="0" err="1">
                <a:solidFill>
                  <a:schemeClr val="tx1">
                    <a:lumMod val="75000"/>
                    <a:lumOff val="25000"/>
                  </a:schemeClr>
                </a:solidFill>
                <a:latin typeface="Simplifica" panose="02000000000000000000" pitchFamily="2" charset="0"/>
              </a:rPr>
              <a:t>Psychedelic</a:t>
            </a:r>
            <a:r>
              <a:rPr lang="da-DK" sz="4000" dirty="0">
                <a:solidFill>
                  <a:schemeClr val="tx1">
                    <a:lumMod val="75000"/>
                    <a:lumOff val="25000"/>
                  </a:schemeClr>
                </a:solidFill>
                <a:latin typeface="Simplifica" panose="02000000000000000000" pitchFamily="2" charset="0"/>
              </a:rPr>
              <a:t> </a:t>
            </a:r>
            <a:r>
              <a:rPr lang="da-DK" sz="4000" dirty="0" err="1">
                <a:solidFill>
                  <a:schemeClr val="tx1">
                    <a:lumMod val="75000"/>
                    <a:lumOff val="25000"/>
                  </a:schemeClr>
                </a:solidFill>
                <a:latin typeface="Simplifica" panose="02000000000000000000" pitchFamily="2" charset="0"/>
              </a:rPr>
              <a:t>Theories</a:t>
            </a:r>
            <a:endParaRPr lang="en-US" sz="4000" dirty="0"/>
          </a:p>
        </p:txBody>
      </p:sp>
    </p:spTree>
    <p:extLst>
      <p:ext uri="{BB962C8B-B14F-4D97-AF65-F5344CB8AC3E}">
        <p14:creationId xmlns:p14="http://schemas.microsoft.com/office/powerpoint/2010/main" val="3717605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a:extLst>
              <a:ext uri="{FF2B5EF4-FFF2-40B4-BE49-F238E27FC236}">
                <a16:creationId xmlns:a16="http://schemas.microsoft.com/office/drawing/2014/main" id="{76A736B3-1D8E-45ED-9F36-9A15DE0B5E03}"/>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5" name="Titel 1">
            <a:extLst>
              <a:ext uri="{FF2B5EF4-FFF2-40B4-BE49-F238E27FC236}">
                <a16:creationId xmlns:a16="http://schemas.microsoft.com/office/drawing/2014/main" id="{D6FF0B7E-BACB-4A27-8A08-E86DC6F58AF1}"/>
              </a:ext>
            </a:extLst>
          </p:cNvPr>
          <p:cNvSpPr txBox="1">
            <a:spLocks/>
          </p:cNvSpPr>
          <p:nvPr/>
        </p:nvSpPr>
        <p:spPr>
          <a:xfrm>
            <a:off x="1505697" y="501756"/>
            <a:ext cx="4803215" cy="846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000" dirty="0" err="1">
                <a:solidFill>
                  <a:schemeClr val="tx1">
                    <a:lumMod val="75000"/>
                    <a:lumOff val="25000"/>
                  </a:schemeClr>
                </a:solidFill>
                <a:latin typeface="Simplifica" panose="02000000000000000000" pitchFamily="2" charset="0"/>
              </a:rPr>
              <a:t>Psychedelic</a:t>
            </a:r>
            <a:r>
              <a:rPr lang="da-DK" sz="4000" dirty="0">
                <a:solidFill>
                  <a:schemeClr val="tx1">
                    <a:lumMod val="75000"/>
                    <a:lumOff val="25000"/>
                  </a:schemeClr>
                </a:solidFill>
                <a:latin typeface="Simplifica" panose="02000000000000000000" pitchFamily="2" charset="0"/>
              </a:rPr>
              <a:t> </a:t>
            </a:r>
            <a:r>
              <a:rPr lang="da-DK" sz="4000" dirty="0" err="1">
                <a:solidFill>
                  <a:schemeClr val="tx1">
                    <a:lumMod val="75000"/>
                    <a:lumOff val="25000"/>
                  </a:schemeClr>
                </a:solidFill>
                <a:latin typeface="Simplifica" panose="02000000000000000000" pitchFamily="2" charset="0"/>
              </a:rPr>
              <a:t>Theories</a:t>
            </a:r>
            <a:endParaRPr lang="en-US" sz="4000" dirty="0"/>
          </a:p>
        </p:txBody>
      </p:sp>
      <p:pic>
        <p:nvPicPr>
          <p:cNvPr id="7" name="Billede 6">
            <a:extLst>
              <a:ext uri="{FF2B5EF4-FFF2-40B4-BE49-F238E27FC236}">
                <a16:creationId xmlns:a16="http://schemas.microsoft.com/office/drawing/2014/main" id="{D25DBF42-81DE-439D-AF72-8563390BE1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44036" y="1486561"/>
            <a:ext cx="9141859" cy="933152"/>
          </a:xfrm>
          <a:prstGeom prst="rect">
            <a:avLst/>
          </a:prstGeom>
        </p:spPr>
      </p:pic>
      <p:sp>
        <p:nvSpPr>
          <p:cNvPr id="8" name="Rektangel 7">
            <a:extLst>
              <a:ext uri="{FF2B5EF4-FFF2-40B4-BE49-F238E27FC236}">
                <a16:creationId xmlns:a16="http://schemas.microsoft.com/office/drawing/2014/main" id="{C67DC1C5-188C-471E-91D6-D5AC85B5EC2A}"/>
              </a:ext>
            </a:extLst>
          </p:cNvPr>
          <p:cNvSpPr/>
          <p:nvPr/>
        </p:nvSpPr>
        <p:spPr>
          <a:xfrm>
            <a:off x="259890" y="6421120"/>
            <a:ext cx="11417721" cy="276999"/>
          </a:xfrm>
          <a:prstGeom prst="rect">
            <a:avLst/>
          </a:prstGeom>
        </p:spPr>
        <p:txBody>
          <a:bodyPr wrap="square">
            <a:spAutoFit/>
          </a:bodyPr>
          <a:lstStyle/>
          <a:p>
            <a:pPr algn="r"/>
            <a:r>
              <a:rPr lang="en-US" sz="1200" dirty="0">
                <a:latin typeface="+mj-lt"/>
              </a:rPr>
              <a:t>Carhart-Harris &amp; </a:t>
            </a:r>
            <a:r>
              <a:rPr lang="en-US" sz="1200" dirty="0" err="1">
                <a:latin typeface="+mj-lt"/>
              </a:rPr>
              <a:t>Friston</a:t>
            </a:r>
            <a:r>
              <a:rPr lang="en-US" sz="1200" dirty="0">
                <a:latin typeface="+mj-lt"/>
              </a:rPr>
              <a:t> (2019)</a:t>
            </a:r>
            <a:endParaRPr lang="en-US" sz="1200" dirty="0">
              <a:latin typeface="+mj-lt"/>
              <a:cs typeface="Arial" panose="020B0604020202020204" pitchFamily="34" charset="0"/>
            </a:endParaRPr>
          </a:p>
        </p:txBody>
      </p:sp>
      <p:pic>
        <p:nvPicPr>
          <p:cNvPr id="6" name="Billede 5" descr="Et billede, der indeholder tekst&#10;&#10;Automatisk genereret beskrivelse">
            <a:extLst>
              <a:ext uri="{FF2B5EF4-FFF2-40B4-BE49-F238E27FC236}">
                <a16:creationId xmlns:a16="http://schemas.microsoft.com/office/drawing/2014/main" id="{A4F19393-8695-45CC-8271-18215F4C2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397" y="1348582"/>
            <a:ext cx="5124289" cy="4337516"/>
          </a:xfrm>
          <a:prstGeom prst="rect">
            <a:avLst/>
          </a:prstGeom>
        </p:spPr>
      </p:pic>
      <p:sp>
        <p:nvSpPr>
          <p:cNvPr id="11" name="Rektangel 10">
            <a:extLst>
              <a:ext uri="{FF2B5EF4-FFF2-40B4-BE49-F238E27FC236}">
                <a16:creationId xmlns:a16="http://schemas.microsoft.com/office/drawing/2014/main" id="{6285D646-B058-4591-B06D-272DD6E59806}"/>
              </a:ext>
            </a:extLst>
          </p:cNvPr>
          <p:cNvSpPr/>
          <p:nvPr/>
        </p:nvSpPr>
        <p:spPr>
          <a:xfrm>
            <a:off x="1505697" y="1741249"/>
            <a:ext cx="2851422" cy="461665"/>
          </a:xfrm>
          <a:prstGeom prst="rect">
            <a:avLst/>
          </a:prstGeom>
        </p:spPr>
        <p:txBody>
          <a:bodyPr wrap="none">
            <a:spAutoFit/>
          </a:bodyPr>
          <a:lstStyle/>
          <a:p>
            <a:r>
              <a:rPr lang="da-DK" sz="2400" u="sng" dirty="0" err="1">
                <a:solidFill>
                  <a:schemeClr val="tx1">
                    <a:lumMod val="75000"/>
                    <a:lumOff val="25000"/>
                  </a:schemeClr>
                </a:solidFill>
                <a:latin typeface="Simplifica" panose="02000000000000000000" pitchFamily="2" charset="0"/>
              </a:rPr>
              <a:t>Carhart</a:t>
            </a:r>
            <a:r>
              <a:rPr lang="da-DK" sz="2400" u="sng" dirty="0">
                <a:solidFill>
                  <a:schemeClr val="tx1">
                    <a:lumMod val="75000"/>
                    <a:lumOff val="25000"/>
                  </a:schemeClr>
                </a:solidFill>
                <a:latin typeface="Simplifica" panose="02000000000000000000" pitchFamily="2" charset="0"/>
              </a:rPr>
              <a:t>-Harris &amp; </a:t>
            </a:r>
            <a:r>
              <a:rPr lang="da-DK" sz="2400" u="sng" dirty="0" err="1">
                <a:solidFill>
                  <a:schemeClr val="tx1">
                    <a:lumMod val="75000"/>
                    <a:lumOff val="25000"/>
                  </a:schemeClr>
                </a:solidFill>
                <a:latin typeface="Simplifica" panose="02000000000000000000" pitchFamily="2" charset="0"/>
              </a:rPr>
              <a:t>Friston</a:t>
            </a:r>
            <a:r>
              <a:rPr lang="da-DK" sz="2400" u="sng" dirty="0">
                <a:solidFill>
                  <a:schemeClr val="tx1">
                    <a:lumMod val="75000"/>
                    <a:lumOff val="25000"/>
                  </a:schemeClr>
                </a:solidFill>
                <a:latin typeface="Simplifica" panose="02000000000000000000" pitchFamily="2" charset="0"/>
              </a:rPr>
              <a:t> (2019)</a:t>
            </a:r>
          </a:p>
        </p:txBody>
      </p:sp>
      <p:sp>
        <p:nvSpPr>
          <p:cNvPr id="12" name="Rektangel 11">
            <a:extLst>
              <a:ext uri="{FF2B5EF4-FFF2-40B4-BE49-F238E27FC236}">
                <a16:creationId xmlns:a16="http://schemas.microsoft.com/office/drawing/2014/main" id="{9BE7F5DC-1CE1-4CD5-9F4E-2570DF31EF93}"/>
              </a:ext>
            </a:extLst>
          </p:cNvPr>
          <p:cNvSpPr/>
          <p:nvPr/>
        </p:nvSpPr>
        <p:spPr>
          <a:xfrm>
            <a:off x="1505696" y="2265270"/>
            <a:ext cx="4380097" cy="369332"/>
          </a:xfrm>
          <a:prstGeom prst="rect">
            <a:avLst/>
          </a:prstGeom>
        </p:spPr>
        <p:txBody>
          <a:bodyPr wrap="square">
            <a:spAutoFit/>
          </a:bodyPr>
          <a:lstStyle/>
          <a:p>
            <a:r>
              <a:rPr lang="da-DK" dirty="0" err="1">
                <a:solidFill>
                  <a:schemeClr val="tx1">
                    <a:lumMod val="75000"/>
                    <a:lumOff val="25000"/>
                  </a:schemeClr>
                </a:solidFill>
                <a:latin typeface="Simplifica" panose="02000000000000000000" pitchFamily="2" charset="0"/>
              </a:rPr>
              <a:t>Psychopathologies</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e.g</a:t>
            </a:r>
            <a:r>
              <a:rPr lang="da-DK" dirty="0">
                <a:solidFill>
                  <a:schemeClr val="tx1">
                    <a:lumMod val="75000"/>
                    <a:lumOff val="25000"/>
                  </a:schemeClr>
                </a:solidFill>
                <a:latin typeface="Simplifica" panose="02000000000000000000" pitchFamily="2" charset="0"/>
              </a:rPr>
              <a:t>. depression) </a:t>
            </a:r>
            <a:r>
              <a:rPr lang="da-DK" dirty="0" err="1">
                <a:solidFill>
                  <a:schemeClr val="tx1">
                    <a:lumMod val="75000"/>
                    <a:lumOff val="25000"/>
                  </a:schemeClr>
                </a:solidFill>
                <a:latin typeface="Simplifica" panose="02000000000000000000" pitchFamily="2" charset="0"/>
              </a:rPr>
              <a:t>overweight</a:t>
            </a:r>
            <a:r>
              <a:rPr lang="da-DK" dirty="0">
                <a:solidFill>
                  <a:schemeClr val="tx1">
                    <a:lumMod val="75000"/>
                    <a:lumOff val="25000"/>
                  </a:schemeClr>
                </a:solidFill>
                <a:latin typeface="Simplifica" panose="02000000000000000000" pitchFamily="2" charset="0"/>
              </a:rPr>
              <a:t> high-</a:t>
            </a:r>
            <a:r>
              <a:rPr lang="da-DK" dirty="0" err="1">
                <a:solidFill>
                  <a:schemeClr val="tx1">
                    <a:lumMod val="75000"/>
                    <a:lumOff val="25000"/>
                  </a:schemeClr>
                </a:solidFill>
                <a:latin typeface="Simplifica" panose="02000000000000000000" pitchFamily="2" charset="0"/>
              </a:rPr>
              <a:t>level</a:t>
            </a:r>
            <a:r>
              <a:rPr lang="da-DK" dirty="0">
                <a:solidFill>
                  <a:schemeClr val="tx1">
                    <a:lumMod val="75000"/>
                    <a:lumOff val="25000"/>
                  </a:schemeClr>
                </a:solidFill>
                <a:latin typeface="Simplifica" panose="02000000000000000000" pitchFamily="2" charset="0"/>
              </a:rPr>
              <a:t> priors</a:t>
            </a:r>
          </a:p>
        </p:txBody>
      </p:sp>
      <p:sp>
        <p:nvSpPr>
          <p:cNvPr id="15" name="Rektangel 14">
            <a:extLst>
              <a:ext uri="{FF2B5EF4-FFF2-40B4-BE49-F238E27FC236}">
                <a16:creationId xmlns:a16="http://schemas.microsoft.com/office/drawing/2014/main" id="{9A586297-07DC-4585-BB63-EFE22E0C2ADF}"/>
              </a:ext>
            </a:extLst>
          </p:cNvPr>
          <p:cNvSpPr/>
          <p:nvPr/>
        </p:nvSpPr>
        <p:spPr>
          <a:xfrm>
            <a:off x="1505696" y="2634602"/>
            <a:ext cx="4590303" cy="369332"/>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This also causes a suppression of </a:t>
            </a:r>
            <a:r>
              <a:rPr lang="da-DK" dirty="0" err="1">
                <a:solidFill>
                  <a:schemeClr val="tx1">
                    <a:lumMod val="75000"/>
                    <a:lumOff val="25000"/>
                  </a:schemeClr>
                </a:solidFill>
                <a:latin typeface="Simplifica" panose="02000000000000000000" pitchFamily="2" charset="0"/>
              </a:rPr>
              <a:t>bottom</a:t>
            </a:r>
            <a:r>
              <a:rPr lang="da-DK" dirty="0">
                <a:solidFill>
                  <a:schemeClr val="tx1">
                    <a:lumMod val="75000"/>
                    <a:lumOff val="25000"/>
                  </a:schemeClr>
                </a:solidFill>
                <a:latin typeface="Simplifica" panose="02000000000000000000" pitchFamily="2" charset="0"/>
              </a:rPr>
              <a:t>-up </a:t>
            </a:r>
            <a:r>
              <a:rPr lang="da-DK" dirty="0" err="1">
                <a:solidFill>
                  <a:schemeClr val="tx1">
                    <a:lumMod val="75000"/>
                    <a:lumOff val="25000"/>
                  </a:schemeClr>
                </a:solidFill>
                <a:latin typeface="Simplifica" panose="02000000000000000000" pitchFamily="2" charset="0"/>
              </a:rPr>
              <a:t>signaling</a:t>
            </a:r>
            <a:endParaRPr lang="da-DK" dirty="0">
              <a:solidFill>
                <a:schemeClr val="tx1">
                  <a:lumMod val="75000"/>
                  <a:lumOff val="25000"/>
                </a:schemeClr>
              </a:solidFill>
              <a:latin typeface="Simplifica" panose="02000000000000000000" pitchFamily="2" charset="0"/>
            </a:endParaRPr>
          </a:p>
        </p:txBody>
      </p:sp>
      <p:sp>
        <p:nvSpPr>
          <p:cNvPr id="16" name="Rektangel 15">
            <a:extLst>
              <a:ext uri="{FF2B5EF4-FFF2-40B4-BE49-F238E27FC236}">
                <a16:creationId xmlns:a16="http://schemas.microsoft.com/office/drawing/2014/main" id="{B7D3140A-2B07-403C-9A7E-D514D01B3172}"/>
              </a:ext>
            </a:extLst>
          </p:cNvPr>
          <p:cNvSpPr/>
          <p:nvPr/>
        </p:nvSpPr>
        <p:spPr>
          <a:xfrm>
            <a:off x="1505696" y="3194262"/>
            <a:ext cx="3413145" cy="369332"/>
          </a:xfrm>
          <a:prstGeom prst="rect">
            <a:avLst/>
          </a:prstGeom>
        </p:spPr>
        <p:txBody>
          <a:bodyPr wrap="square">
            <a:spAutoFit/>
          </a:bodyPr>
          <a:lstStyle/>
          <a:p>
            <a:r>
              <a:rPr lang="da-DK" dirty="0" err="1">
                <a:solidFill>
                  <a:schemeClr val="tx1">
                    <a:lumMod val="75000"/>
                    <a:lumOff val="25000"/>
                  </a:schemeClr>
                </a:solidFill>
                <a:latin typeface="Simplifica" panose="02000000000000000000" pitchFamily="2" charset="0"/>
              </a:rPr>
              <a:t>Psychedelics</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relax</a:t>
            </a:r>
            <a:r>
              <a:rPr lang="da-DK" dirty="0">
                <a:solidFill>
                  <a:schemeClr val="tx1">
                    <a:lumMod val="75000"/>
                    <a:lumOff val="25000"/>
                  </a:schemeClr>
                </a:solidFill>
                <a:latin typeface="Simplifica" panose="02000000000000000000" pitchFamily="2" charset="0"/>
              </a:rPr>
              <a:t> high-</a:t>
            </a:r>
            <a:r>
              <a:rPr lang="da-DK" dirty="0" err="1">
                <a:solidFill>
                  <a:schemeClr val="tx1">
                    <a:lumMod val="75000"/>
                    <a:lumOff val="25000"/>
                  </a:schemeClr>
                </a:solidFill>
                <a:latin typeface="Simplifica" panose="02000000000000000000" pitchFamily="2" charset="0"/>
              </a:rPr>
              <a:t>level</a:t>
            </a:r>
            <a:r>
              <a:rPr lang="da-DK" dirty="0">
                <a:solidFill>
                  <a:schemeClr val="tx1">
                    <a:lumMod val="75000"/>
                    <a:lumOff val="25000"/>
                  </a:schemeClr>
                </a:solidFill>
                <a:latin typeface="Simplifica" panose="02000000000000000000" pitchFamily="2" charset="0"/>
              </a:rPr>
              <a:t> priors and </a:t>
            </a:r>
            <a:r>
              <a:rPr lang="da-DK" dirty="0" err="1">
                <a:solidFill>
                  <a:schemeClr val="tx1">
                    <a:lumMod val="75000"/>
                    <a:lumOff val="25000"/>
                  </a:schemeClr>
                </a:solidFill>
                <a:latin typeface="Simplifica" panose="02000000000000000000" pitchFamily="2" charset="0"/>
              </a:rPr>
              <a:t>beliefs</a:t>
            </a:r>
            <a:r>
              <a:rPr lang="da-DK" dirty="0">
                <a:solidFill>
                  <a:schemeClr val="tx1">
                    <a:lumMod val="75000"/>
                    <a:lumOff val="25000"/>
                  </a:schemeClr>
                </a:solidFill>
                <a:latin typeface="Simplifica" panose="02000000000000000000" pitchFamily="2" charset="0"/>
              </a:rPr>
              <a:t> </a:t>
            </a:r>
          </a:p>
        </p:txBody>
      </p:sp>
      <p:sp>
        <p:nvSpPr>
          <p:cNvPr id="17" name="Rektangel 16">
            <a:extLst>
              <a:ext uri="{FF2B5EF4-FFF2-40B4-BE49-F238E27FC236}">
                <a16:creationId xmlns:a16="http://schemas.microsoft.com/office/drawing/2014/main" id="{0C326275-2C5C-43EF-AC11-10153BD30822}"/>
              </a:ext>
            </a:extLst>
          </p:cNvPr>
          <p:cNvSpPr/>
          <p:nvPr/>
        </p:nvSpPr>
        <p:spPr>
          <a:xfrm>
            <a:off x="1505695" y="3568274"/>
            <a:ext cx="3413145" cy="646331"/>
          </a:xfrm>
          <a:prstGeom prst="rect">
            <a:avLst/>
          </a:prstGeom>
        </p:spPr>
        <p:txBody>
          <a:bodyPr wrap="square">
            <a:spAutoFit/>
          </a:bodyPr>
          <a:lstStyle/>
          <a:p>
            <a:r>
              <a:rPr lang="da-DK" dirty="0">
                <a:solidFill>
                  <a:schemeClr val="tx1">
                    <a:lumMod val="75000"/>
                    <a:lumOff val="25000"/>
                  </a:schemeClr>
                </a:solidFill>
                <a:latin typeface="Simplifica" panose="02000000000000000000" pitchFamily="2" charset="0"/>
              </a:rPr>
              <a:t>This enables </a:t>
            </a:r>
            <a:r>
              <a:rPr lang="da-DK" dirty="0" err="1">
                <a:solidFill>
                  <a:schemeClr val="tx1">
                    <a:lumMod val="75000"/>
                    <a:lumOff val="25000"/>
                  </a:schemeClr>
                </a:solidFill>
                <a:latin typeface="Simplifica" panose="02000000000000000000" pitchFamily="2" charset="0"/>
              </a:rPr>
              <a:t>bottom</a:t>
            </a:r>
            <a:r>
              <a:rPr lang="da-DK" dirty="0">
                <a:solidFill>
                  <a:schemeClr val="tx1">
                    <a:lumMod val="75000"/>
                    <a:lumOff val="25000"/>
                  </a:schemeClr>
                </a:solidFill>
                <a:latin typeface="Simplifica" panose="02000000000000000000" pitchFamily="2" charset="0"/>
              </a:rPr>
              <a:t>-up information to </a:t>
            </a:r>
            <a:r>
              <a:rPr lang="da-DK" dirty="0" err="1">
                <a:solidFill>
                  <a:schemeClr val="tx1">
                    <a:lumMod val="75000"/>
                    <a:lumOff val="25000"/>
                  </a:schemeClr>
                </a:solidFill>
                <a:latin typeface="Simplifica" panose="02000000000000000000" pitchFamily="2" charset="0"/>
              </a:rPr>
              <a:t>travel</a:t>
            </a:r>
            <a:r>
              <a:rPr lang="da-DK" dirty="0">
                <a:solidFill>
                  <a:schemeClr val="tx1">
                    <a:lumMod val="75000"/>
                    <a:lumOff val="25000"/>
                  </a:schemeClr>
                </a:solidFill>
                <a:latin typeface="Simplifica" panose="02000000000000000000" pitchFamily="2" charset="0"/>
              </a:rPr>
              <a:t> up the </a:t>
            </a:r>
            <a:r>
              <a:rPr lang="da-DK" dirty="0" err="1">
                <a:solidFill>
                  <a:schemeClr val="tx1">
                    <a:lumMod val="75000"/>
                    <a:lumOff val="25000"/>
                  </a:schemeClr>
                </a:solidFill>
                <a:latin typeface="Simplifica" panose="02000000000000000000" pitchFamily="2" charset="0"/>
              </a:rPr>
              <a:t>cognitive</a:t>
            </a:r>
            <a:r>
              <a:rPr lang="da-DK" dirty="0">
                <a:solidFill>
                  <a:schemeClr val="tx1">
                    <a:lumMod val="75000"/>
                    <a:lumOff val="25000"/>
                  </a:schemeClr>
                </a:solidFill>
                <a:latin typeface="Simplifica" panose="02000000000000000000" pitchFamily="2" charset="0"/>
              </a:rPr>
              <a:t> </a:t>
            </a:r>
            <a:r>
              <a:rPr lang="da-DK" dirty="0" err="1">
                <a:solidFill>
                  <a:schemeClr val="tx1">
                    <a:lumMod val="75000"/>
                    <a:lumOff val="25000"/>
                  </a:schemeClr>
                </a:solidFill>
                <a:latin typeface="Simplifica" panose="02000000000000000000" pitchFamily="2" charset="0"/>
              </a:rPr>
              <a:t>hierarchy</a:t>
            </a:r>
            <a:r>
              <a:rPr lang="da-DK" dirty="0">
                <a:solidFill>
                  <a:schemeClr val="tx1">
                    <a:lumMod val="75000"/>
                    <a:lumOff val="25000"/>
                  </a:schemeClr>
                </a:solidFill>
                <a:latin typeface="Simplifica" panose="02000000000000000000" pitchFamily="2" charset="0"/>
              </a:rPr>
              <a:t> </a:t>
            </a:r>
          </a:p>
        </p:txBody>
      </p:sp>
      <p:pic>
        <p:nvPicPr>
          <p:cNvPr id="18" name="Billede 17">
            <a:extLst>
              <a:ext uri="{FF2B5EF4-FFF2-40B4-BE49-F238E27FC236}">
                <a16:creationId xmlns:a16="http://schemas.microsoft.com/office/drawing/2014/main" id="{7C599183-7E3B-421C-8CB7-E83E6E6BCD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57778" y="1515114"/>
            <a:ext cx="5340286" cy="4170984"/>
          </a:xfrm>
          <a:prstGeom prst="rect">
            <a:avLst/>
          </a:prstGeom>
        </p:spPr>
      </p:pic>
    </p:spTree>
    <p:extLst>
      <p:ext uri="{BB962C8B-B14F-4D97-AF65-F5344CB8AC3E}">
        <p14:creationId xmlns:p14="http://schemas.microsoft.com/office/powerpoint/2010/main" val="1254831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5" grpId="0"/>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pic>
        <p:nvPicPr>
          <p:cNvPr id="4" name="Billede 3">
            <a:extLst>
              <a:ext uri="{FF2B5EF4-FFF2-40B4-BE49-F238E27FC236}">
                <a16:creationId xmlns:a16="http://schemas.microsoft.com/office/drawing/2014/main" id="{87440022-7D0D-4330-8E1C-9911FB5B5A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7330" y="648816"/>
            <a:ext cx="9021970" cy="5560368"/>
          </a:xfrm>
          <a:prstGeom prst="rect">
            <a:avLst/>
          </a:prstGeom>
        </p:spPr>
      </p:pic>
      <p:pic>
        <p:nvPicPr>
          <p:cNvPr id="5" name="Billede 4" descr="Et billede, der indeholder kort, sidder, tegning&#10;&#10;Automatisk genereret beskrivelse">
            <a:extLst>
              <a:ext uri="{FF2B5EF4-FFF2-40B4-BE49-F238E27FC236}">
                <a16:creationId xmlns:a16="http://schemas.microsoft.com/office/drawing/2014/main" id="{FD1910E5-C13D-4D26-AC37-9A8E2CE69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015" y="643466"/>
            <a:ext cx="9021970" cy="5571067"/>
          </a:xfrm>
          <a:prstGeom prst="rect">
            <a:avLst/>
          </a:prstGeom>
        </p:spPr>
      </p:pic>
      <p:pic>
        <p:nvPicPr>
          <p:cNvPr id="6" name="Billede 5">
            <a:extLst>
              <a:ext uri="{FF2B5EF4-FFF2-40B4-BE49-F238E27FC236}">
                <a16:creationId xmlns:a16="http://schemas.microsoft.com/office/drawing/2014/main" id="{B7CF6CAC-1257-4B2A-B05C-AA0B3C4A9B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5015" y="648815"/>
            <a:ext cx="9021970" cy="5560368"/>
          </a:xfrm>
          <a:prstGeom prst="rect">
            <a:avLst/>
          </a:prstGeom>
        </p:spPr>
      </p:pic>
      <p:pic>
        <p:nvPicPr>
          <p:cNvPr id="8" name="Billede 7">
            <a:extLst>
              <a:ext uri="{FF2B5EF4-FFF2-40B4-BE49-F238E27FC236}">
                <a16:creationId xmlns:a16="http://schemas.microsoft.com/office/drawing/2014/main" id="{DA7F0EFE-5D70-4C3C-8DAA-7DCF81188D04}"/>
              </a:ext>
            </a:extLst>
          </p:cNvPr>
          <p:cNvPicPr>
            <a:picLocks noChangeAspect="1"/>
          </p:cNvPicPr>
          <p:nvPr/>
        </p:nvPicPr>
        <p:blipFill>
          <a:blip r:embed="rId5">
            <a:alphaModFix/>
            <a:extLst>
              <a:ext uri="{28A0092B-C50C-407E-A947-70E740481C1C}">
                <a14:useLocalDpi xmlns:a14="http://schemas.microsoft.com/office/drawing/2010/main" val="0"/>
              </a:ext>
            </a:extLst>
          </a:blip>
          <a:srcRect/>
          <a:stretch/>
        </p:blipFill>
        <p:spPr>
          <a:xfrm>
            <a:off x="1589645" y="640265"/>
            <a:ext cx="9021970" cy="5560368"/>
          </a:xfrm>
          <a:prstGeom prst="rect">
            <a:avLst/>
          </a:prstGeom>
        </p:spPr>
      </p:pic>
      <p:pic>
        <p:nvPicPr>
          <p:cNvPr id="9" name="Billede 8">
            <a:extLst>
              <a:ext uri="{FF2B5EF4-FFF2-40B4-BE49-F238E27FC236}">
                <a16:creationId xmlns:a16="http://schemas.microsoft.com/office/drawing/2014/main" id="{207311DE-B3F7-4A43-913A-5AD7B4DE0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85015" y="648815"/>
            <a:ext cx="9021969" cy="5560368"/>
          </a:xfrm>
          <a:prstGeom prst="rect">
            <a:avLst/>
          </a:prstGeom>
        </p:spPr>
      </p:pic>
      <p:pic>
        <p:nvPicPr>
          <p:cNvPr id="11" name="Billede 10">
            <a:extLst>
              <a:ext uri="{FF2B5EF4-FFF2-40B4-BE49-F238E27FC236}">
                <a16:creationId xmlns:a16="http://schemas.microsoft.com/office/drawing/2014/main" id="{520DFC4C-6D69-42E5-9C27-1D4F39EE2DC1}"/>
              </a:ext>
            </a:extLst>
          </p:cNvPr>
          <p:cNvPicPr>
            <a:picLocks noChangeAspect="1"/>
          </p:cNvPicPr>
          <p:nvPr/>
        </p:nvPicPr>
        <p:blipFill>
          <a:blip r:embed="rId7">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12" name="Titel 1">
            <a:extLst>
              <a:ext uri="{FF2B5EF4-FFF2-40B4-BE49-F238E27FC236}">
                <a16:creationId xmlns:a16="http://schemas.microsoft.com/office/drawing/2014/main" id="{958AA08F-0984-4BC4-8183-3245800B76CC}"/>
              </a:ext>
            </a:extLst>
          </p:cNvPr>
          <p:cNvSpPr txBox="1">
            <a:spLocks/>
          </p:cNvSpPr>
          <p:nvPr/>
        </p:nvSpPr>
        <p:spPr>
          <a:xfrm>
            <a:off x="1505697" y="501756"/>
            <a:ext cx="4803215" cy="846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000" dirty="0" err="1">
                <a:solidFill>
                  <a:schemeClr val="tx1">
                    <a:lumMod val="75000"/>
                    <a:lumOff val="25000"/>
                  </a:schemeClr>
                </a:solidFill>
                <a:latin typeface="Simplifica" panose="02000000000000000000" pitchFamily="2" charset="0"/>
              </a:rPr>
              <a:t>Psychedelic</a:t>
            </a:r>
            <a:r>
              <a:rPr lang="da-DK" sz="4000" dirty="0">
                <a:solidFill>
                  <a:schemeClr val="tx1">
                    <a:lumMod val="75000"/>
                    <a:lumOff val="25000"/>
                  </a:schemeClr>
                </a:solidFill>
                <a:latin typeface="Simplifica" panose="02000000000000000000" pitchFamily="2" charset="0"/>
              </a:rPr>
              <a:t> </a:t>
            </a:r>
            <a:r>
              <a:rPr lang="da-DK" sz="4000" dirty="0" err="1">
                <a:solidFill>
                  <a:schemeClr val="tx1">
                    <a:lumMod val="75000"/>
                    <a:lumOff val="25000"/>
                  </a:schemeClr>
                </a:solidFill>
                <a:latin typeface="Simplifica" panose="02000000000000000000" pitchFamily="2" charset="0"/>
              </a:rPr>
              <a:t>Theories</a:t>
            </a:r>
            <a:endParaRPr lang="en-US" sz="4000" dirty="0"/>
          </a:p>
        </p:txBody>
      </p:sp>
      <p:sp>
        <p:nvSpPr>
          <p:cNvPr id="14" name="Rektangel 13">
            <a:extLst>
              <a:ext uri="{FF2B5EF4-FFF2-40B4-BE49-F238E27FC236}">
                <a16:creationId xmlns:a16="http://schemas.microsoft.com/office/drawing/2014/main" id="{446ED662-541D-4163-A761-07098770780F}"/>
              </a:ext>
            </a:extLst>
          </p:cNvPr>
          <p:cNvSpPr/>
          <p:nvPr/>
        </p:nvSpPr>
        <p:spPr>
          <a:xfrm>
            <a:off x="259890" y="6421120"/>
            <a:ext cx="11417721" cy="276999"/>
          </a:xfrm>
          <a:prstGeom prst="rect">
            <a:avLst/>
          </a:prstGeom>
        </p:spPr>
        <p:txBody>
          <a:bodyPr wrap="square">
            <a:spAutoFit/>
          </a:bodyPr>
          <a:lstStyle/>
          <a:p>
            <a:pPr algn="r"/>
            <a:r>
              <a:rPr lang="en-US" sz="1200" dirty="0" err="1">
                <a:latin typeface="+mj-lt"/>
              </a:rPr>
              <a:t>Kaelen</a:t>
            </a:r>
            <a:r>
              <a:rPr lang="en-US" sz="1200" dirty="0">
                <a:latin typeface="+mj-lt"/>
              </a:rPr>
              <a:t> (2017)</a:t>
            </a:r>
            <a:endParaRPr lang="en-US" sz="1200" dirty="0">
              <a:latin typeface="+mj-lt"/>
              <a:cs typeface="Arial" panose="020B0604020202020204" pitchFamily="34" charset="0"/>
            </a:endParaRPr>
          </a:p>
        </p:txBody>
      </p:sp>
    </p:spTree>
    <p:extLst>
      <p:ext uri="{BB962C8B-B14F-4D97-AF65-F5344CB8AC3E}">
        <p14:creationId xmlns:p14="http://schemas.microsoft.com/office/powerpoint/2010/main" val="1784595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lede 13">
            <a:extLst>
              <a:ext uri="{FF2B5EF4-FFF2-40B4-BE49-F238E27FC236}">
                <a16:creationId xmlns:a16="http://schemas.microsoft.com/office/drawing/2014/main" id="{238AE331-BC5A-47C3-8700-7D0B9B16D4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2789" y="2932802"/>
            <a:ext cx="1866146" cy="2191980"/>
          </a:xfrm>
          <a:prstGeom prst="rect">
            <a:avLst/>
          </a:prstGeom>
        </p:spPr>
      </p:pic>
      <p:pic>
        <p:nvPicPr>
          <p:cNvPr id="13" name="Billede 12">
            <a:extLst>
              <a:ext uri="{FF2B5EF4-FFF2-40B4-BE49-F238E27FC236}">
                <a16:creationId xmlns:a16="http://schemas.microsoft.com/office/drawing/2014/main" id="{0BD79AF9-236E-4BB7-81CA-0F77B84B4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246079">
            <a:off x="7139162" y="3041787"/>
            <a:ext cx="1841830" cy="1384077"/>
          </a:xfrm>
          <a:prstGeom prst="rect">
            <a:avLst/>
          </a:prstGeom>
        </p:spPr>
      </p:pic>
    </p:spTree>
    <p:extLst>
      <p:ext uri="{BB962C8B-B14F-4D97-AF65-F5344CB8AC3E}">
        <p14:creationId xmlns:p14="http://schemas.microsoft.com/office/powerpoint/2010/main" val="2265820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lede 13">
            <a:extLst>
              <a:ext uri="{FF2B5EF4-FFF2-40B4-BE49-F238E27FC236}">
                <a16:creationId xmlns:a16="http://schemas.microsoft.com/office/drawing/2014/main" id="{238AE331-BC5A-47C3-8700-7D0B9B16D4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2789" y="2932802"/>
            <a:ext cx="1866146" cy="2191980"/>
          </a:xfrm>
          <a:prstGeom prst="rect">
            <a:avLst/>
          </a:prstGeom>
        </p:spPr>
      </p:pic>
      <p:pic>
        <p:nvPicPr>
          <p:cNvPr id="13" name="Billede 12">
            <a:extLst>
              <a:ext uri="{FF2B5EF4-FFF2-40B4-BE49-F238E27FC236}">
                <a16:creationId xmlns:a16="http://schemas.microsoft.com/office/drawing/2014/main" id="{0BD79AF9-236E-4BB7-81CA-0F77B84B4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246079">
            <a:off x="7139162" y="3041787"/>
            <a:ext cx="1841830" cy="1384077"/>
          </a:xfrm>
          <a:prstGeom prst="rect">
            <a:avLst/>
          </a:prstGeom>
        </p:spPr>
      </p:pic>
      <p:pic>
        <p:nvPicPr>
          <p:cNvPr id="4" name="Pladsholder til indhold 5">
            <a:extLst>
              <a:ext uri="{FF2B5EF4-FFF2-40B4-BE49-F238E27FC236}">
                <a16:creationId xmlns:a16="http://schemas.microsoft.com/office/drawing/2014/main" id="{D1F83324-433F-400F-95E3-CB94309CDFE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7686685" y="1994718"/>
            <a:ext cx="659055" cy="922677"/>
          </a:xfrm>
          <a:prstGeom prst="rect">
            <a:avLst/>
          </a:prstGeom>
        </p:spPr>
      </p:pic>
      <p:sp>
        <p:nvSpPr>
          <p:cNvPr id="5" name="Titel 1">
            <a:extLst>
              <a:ext uri="{FF2B5EF4-FFF2-40B4-BE49-F238E27FC236}">
                <a16:creationId xmlns:a16="http://schemas.microsoft.com/office/drawing/2014/main" id="{69671669-77E5-49CD-9C32-B1429AAF275F}"/>
              </a:ext>
            </a:extLst>
          </p:cNvPr>
          <p:cNvSpPr txBox="1">
            <a:spLocks/>
          </p:cNvSpPr>
          <p:nvPr/>
        </p:nvSpPr>
        <p:spPr>
          <a:xfrm>
            <a:off x="3620516" y="2265789"/>
            <a:ext cx="4657440"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a-DK" dirty="0">
                <a:solidFill>
                  <a:schemeClr val="tx1">
                    <a:lumMod val="75000"/>
                    <a:lumOff val="25000"/>
                  </a:schemeClr>
                </a:solidFill>
                <a:latin typeface="Simplifica" panose="02000000000000000000" pitchFamily="2" charset="0"/>
              </a:rPr>
              <a:t>But what does it feel like</a:t>
            </a:r>
            <a:endParaRPr lang="en-US" dirty="0"/>
          </a:p>
        </p:txBody>
      </p:sp>
    </p:spTree>
    <p:extLst>
      <p:ext uri="{BB962C8B-B14F-4D97-AF65-F5344CB8AC3E}">
        <p14:creationId xmlns:p14="http://schemas.microsoft.com/office/powerpoint/2010/main" val="219580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lede 13">
            <a:extLst>
              <a:ext uri="{FF2B5EF4-FFF2-40B4-BE49-F238E27FC236}">
                <a16:creationId xmlns:a16="http://schemas.microsoft.com/office/drawing/2014/main" id="{238AE331-BC5A-47C3-8700-7D0B9B16D4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42297" y="2648607"/>
            <a:ext cx="5307406" cy="1712844"/>
          </a:xfrm>
          <a:prstGeom prst="rect">
            <a:avLst/>
          </a:prstGeom>
        </p:spPr>
      </p:pic>
      <p:pic>
        <p:nvPicPr>
          <p:cNvPr id="9" name="Billede 8">
            <a:extLst>
              <a:ext uri="{FF2B5EF4-FFF2-40B4-BE49-F238E27FC236}">
                <a16:creationId xmlns:a16="http://schemas.microsoft.com/office/drawing/2014/main" id="{099B8024-86AB-4575-9B68-01D1153EF7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42298" y="2648607"/>
            <a:ext cx="5307403" cy="1712844"/>
          </a:xfrm>
          <a:prstGeom prst="rect">
            <a:avLst/>
          </a:prstGeom>
        </p:spPr>
      </p:pic>
      <p:pic>
        <p:nvPicPr>
          <p:cNvPr id="10" name="Billede 9">
            <a:extLst>
              <a:ext uri="{FF2B5EF4-FFF2-40B4-BE49-F238E27FC236}">
                <a16:creationId xmlns:a16="http://schemas.microsoft.com/office/drawing/2014/main" id="{43A01877-BC91-4CFD-8520-FE0672457A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42298" y="2648607"/>
            <a:ext cx="5307403" cy="1712843"/>
          </a:xfrm>
          <a:prstGeom prst="rect">
            <a:avLst/>
          </a:prstGeom>
        </p:spPr>
      </p:pic>
    </p:spTree>
    <p:extLst>
      <p:ext uri="{BB962C8B-B14F-4D97-AF65-F5344CB8AC3E}">
        <p14:creationId xmlns:p14="http://schemas.microsoft.com/office/powerpoint/2010/main" val="1468571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435723"/>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6" y="363062"/>
            <a:ext cx="3188224"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tx1">
                    <a:lumMod val="75000"/>
                    <a:lumOff val="25000"/>
                  </a:schemeClr>
                </a:solidFill>
                <a:latin typeface="Simplifica" panose="02000000000000000000" pitchFamily="2" charset="0"/>
              </a:rPr>
              <a:t>Phenomenology</a:t>
            </a:r>
            <a:endParaRPr lang="en-US"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pic>
        <p:nvPicPr>
          <p:cNvPr id="9" name="Billede 8" descr="Et billede, der indeholder tekst, kort&#10;&#10;Automatisk genereret beskrivelse">
            <a:extLst>
              <a:ext uri="{FF2B5EF4-FFF2-40B4-BE49-F238E27FC236}">
                <a16:creationId xmlns:a16="http://schemas.microsoft.com/office/drawing/2014/main" id="{EBE47C43-6972-4096-99C4-75A1E76D7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854" y="1567652"/>
            <a:ext cx="7689800" cy="4325148"/>
          </a:xfrm>
          <a:prstGeom prst="rect">
            <a:avLst/>
          </a:prstGeom>
        </p:spPr>
      </p:pic>
      <p:sp>
        <p:nvSpPr>
          <p:cNvPr id="11" name="Titel 1">
            <a:extLst>
              <a:ext uri="{FF2B5EF4-FFF2-40B4-BE49-F238E27FC236}">
                <a16:creationId xmlns:a16="http://schemas.microsoft.com/office/drawing/2014/main" id="{C3BF9C5B-3B8E-4D12-8789-70F346FDB940}"/>
              </a:ext>
            </a:extLst>
          </p:cNvPr>
          <p:cNvSpPr txBox="1">
            <a:spLocks/>
          </p:cNvSpPr>
          <p:nvPr/>
        </p:nvSpPr>
        <p:spPr>
          <a:xfrm>
            <a:off x="7498082" y="83010"/>
            <a:ext cx="434646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da-DK" sz="2800" dirty="0">
                <a:solidFill>
                  <a:schemeClr val="tx1">
                    <a:lumMod val="75000"/>
                    <a:lumOff val="25000"/>
                  </a:schemeClr>
                </a:solidFill>
                <a:latin typeface="Simplifica" panose="02000000000000000000" pitchFamily="2" charset="0"/>
              </a:rPr>
              <a:t>Madsen et al. (2019)</a:t>
            </a:r>
            <a:endParaRPr lang="en-US" sz="2800" dirty="0"/>
          </a:p>
        </p:txBody>
      </p:sp>
    </p:spTree>
    <p:extLst>
      <p:ext uri="{BB962C8B-B14F-4D97-AF65-F5344CB8AC3E}">
        <p14:creationId xmlns:p14="http://schemas.microsoft.com/office/powerpoint/2010/main" val="1733889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277976">
            <a:off x="3744612" y="2078269"/>
            <a:ext cx="4702775" cy="3533987"/>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2747555" y="4468210"/>
            <a:ext cx="949099" cy="58710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900" dirty="0">
                <a:solidFill>
                  <a:schemeClr val="tx1">
                    <a:lumMod val="75000"/>
                    <a:lumOff val="25000"/>
                  </a:schemeClr>
                </a:solidFill>
                <a:latin typeface="Simplifica" panose="02000000000000000000" pitchFamily="2" charset="0"/>
              </a:rPr>
              <a:t>LSD</a:t>
            </a:r>
            <a:endParaRPr lang="en-US" dirty="0"/>
          </a:p>
        </p:txBody>
      </p:sp>
      <p:sp>
        <p:nvSpPr>
          <p:cNvPr id="7" name="Titel 1">
            <a:extLst>
              <a:ext uri="{FF2B5EF4-FFF2-40B4-BE49-F238E27FC236}">
                <a16:creationId xmlns:a16="http://schemas.microsoft.com/office/drawing/2014/main" id="{30B2AC03-5990-4B30-B9FF-6F0E0B3AE818}"/>
              </a:ext>
            </a:extLst>
          </p:cNvPr>
          <p:cNvSpPr txBox="1">
            <a:spLocks/>
          </p:cNvSpPr>
          <p:nvPr/>
        </p:nvSpPr>
        <p:spPr>
          <a:xfrm>
            <a:off x="3065821" y="26047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tx1">
                    <a:lumMod val="75000"/>
                    <a:lumOff val="25000"/>
                  </a:schemeClr>
                </a:solidFill>
                <a:latin typeface="Simplifica" panose="02000000000000000000" pitchFamily="2" charset="0"/>
              </a:rPr>
              <a:t>DMT</a:t>
            </a:r>
            <a:endParaRPr lang="en-US" dirty="0"/>
          </a:p>
        </p:txBody>
      </p:sp>
      <p:sp>
        <p:nvSpPr>
          <p:cNvPr id="9" name="Titel 1">
            <a:extLst>
              <a:ext uri="{FF2B5EF4-FFF2-40B4-BE49-F238E27FC236}">
                <a16:creationId xmlns:a16="http://schemas.microsoft.com/office/drawing/2014/main" id="{01CFC248-2B32-47DB-85E7-E788EBFFEDC6}"/>
              </a:ext>
            </a:extLst>
          </p:cNvPr>
          <p:cNvSpPr txBox="1">
            <a:spLocks/>
          </p:cNvSpPr>
          <p:nvPr/>
        </p:nvSpPr>
        <p:spPr>
          <a:xfrm>
            <a:off x="5413495" y="1572794"/>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tx1">
                    <a:lumMod val="75000"/>
                    <a:lumOff val="25000"/>
                  </a:schemeClr>
                </a:solidFill>
                <a:latin typeface="Simplifica" panose="02000000000000000000" pitchFamily="2" charset="0"/>
              </a:rPr>
              <a:t>Psilocybin</a:t>
            </a:r>
            <a:endParaRPr lang="en-US" dirty="0"/>
          </a:p>
        </p:txBody>
      </p:sp>
      <p:sp>
        <p:nvSpPr>
          <p:cNvPr id="10" name="Titel 1">
            <a:extLst>
              <a:ext uri="{FF2B5EF4-FFF2-40B4-BE49-F238E27FC236}">
                <a16:creationId xmlns:a16="http://schemas.microsoft.com/office/drawing/2014/main" id="{B49A11BC-EF66-4F99-B9F6-B8FF8F4C8B65}"/>
              </a:ext>
            </a:extLst>
          </p:cNvPr>
          <p:cNvSpPr txBox="1">
            <a:spLocks/>
          </p:cNvSpPr>
          <p:nvPr/>
        </p:nvSpPr>
        <p:spPr>
          <a:xfrm>
            <a:off x="5634876" y="5218178"/>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tx1">
                    <a:lumMod val="75000"/>
                    <a:lumOff val="25000"/>
                  </a:schemeClr>
                </a:solidFill>
                <a:latin typeface="Simplifica" panose="02000000000000000000" pitchFamily="2" charset="0"/>
              </a:rPr>
              <a:t>MDMA</a:t>
            </a:r>
            <a:endParaRPr lang="en-US" dirty="0"/>
          </a:p>
        </p:txBody>
      </p:sp>
      <p:sp>
        <p:nvSpPr>
          <p:cNvPr id="11" name="Titel 1">
            <a:extLst>
              <a:ext uri="{FF2B5EF4-FFF2-40B4-BE49-F238E27FC236}">
                <a16:creationId xmlns:a16="http://schemas.microsoft.com/office/drawing/2014/main" id="{20D9F5E0-4479-4BF0-A181-FD2EEF150BF4}"/>
              </a:ext>
            </a:extLst>
          </p:cNvPr>
          <p:cNvSpPr txBox="1">
            <a:spLocks/>
          </p:cNvSpPr>
          <p:nvPr/>
        </p:nvSpPr>
        <p:spPr>
          <a:xfrm>
            <a:off x="8340773" y="2635635"/>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tx1">
                    <a:lumMod val="75000"/>
                    <a:lumOff val="25000"/>
                  </a:schemeClr>
                </a:solidFill>
                <a:latin typeface="Simplifica" panose="02000000000000000000" pitchFamily="2" charset="0"/>
              </a:rPr>
              <a:t>Ketamine</a:t>
            </a:r>
            <a:endParaRPr lang="en-US" dirty="0"/>
          </a:p>
        </p:txBody>
      </p:sp>
      <p:sp>
        <p:nvSpPr>
          <p:cNvPr id="12" name="Titel 1">
            <a:extLst>
              <a:ext uri="{FF2B5EF4-FFF2-40B4-BE49-F238E27FC236}">
                <a16:creationId xmlns:a16="http://schemas.microsoft.com/office/drawing/2014/main" id="{B22AC060-87D3-4C73-9846-09ABD391B4BF}"/>
              </a:ext>
            </a:extLst>
          </p:cNvPr>
          <p:cNvSpPr txBox="1">
            <a:spLocks/>
          </p:cNvSpPr>
          <p:nvPr/>
        </p:nvSpPr>
        <p:spPr>
          <a:xfrm>
            <a:off x="8745034" y="44682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tx1">
                    <a:lumMod val="75000"/>
                    <a:lumOff val="25000"/>
                  </a:schemeClr>
                </a:solidFill>
                <a:latin typeface="Simplifica" panose="02000000000000000000" pitchFamily="2" charset="0"/>
              </a:rPr>
              <a:t>Mescaline</a:t>
            </a:r>
            <a:endParaRPr lang="en-US" dirty="0"/>
          </a:p>
        </p:txBody>
      </p:sp>
    </p:spTree>
    <p:extLst>
      <p:ext uri="{BB962C8B-B14F-4D97-AF65-F5344CB8AC3E}">
        <p14:creationId xmlns:p14="http://schemas.microsoft.com/office/powerpoint/2010/main" val="397341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500"/>
                            </p:stCondLst>
                            <p:childTnLst>
                              <p:par>
                                <p:cTn id="13" presetID="10" presetClass="entr" presetSubtype="0" fill="hold" grpId="0" nodeType="after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4000"/>
                            </p:stCondLst>
                            <p:childTnLst>
                              <p:par>
                                <p:cTn id="17" presetID="10" presetClass="entr" presetSubtype="0" fill="hold" grpId="0" nodeType="afterEffect">
                                  <p:stCondLst>
                                    <p:cond delay="1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5500"/>
                            </p:stCondLst>
                            <p:childTnLst>
                              <p:par>
                                <p:cTn id="21" presetID="10" presetClass="entr" presetSubtype="0" fill="hold" grpId="0" nodeType="afterEffect">
                                  <p:stCondLst>
                                    <p:cond delay="10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7000"/>
                            </p:stCondLst>
                            <p:childTnLst>
                              <p:par>
                                <p:cTn id="25" presetID="10" presetClass="entr" presetSubtype="0" fill="hold" grpId="0" nodeType="afterEffect">
                                  <p:stCondLst>
                                    <p:cond delay="30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435723"/>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6" y="363062"/>
            <a:ext cx="3188224"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tx1">
                    <a:lumMod val="75000"/>
                    <a:lumOff val="25000"/>
                  </a:schemeClr>
                </a:solidFill>
                <a:latin typeface="Simplifica" panose="02000000000000000000" pitchFamily="2" charset="0"/>
              </a:rPr>
              <a:t>Phenomenology</a:t>
            </a:r>
            <a:endParaRPr lang="en-US"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pic>
        <p:nvPicPr>
          <p:cNvPr id="7" name="Billede 6">
            <a:extLst>
              <a:ext uri="{FF2B5EF4-FFF2-40B4-BE49-F238E27FC236}">
                <a16:creationId xmlns:a16="http://schemas.microsoft.com/office/drawing/2014/main" id="{227A9DF1-BBC3-4462-B1FE-DABE221D0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13434" y="553393"/>
            <a:ext cx="5835152" cy="5751213"/>
          </a:xfrm>
          <a:prstGeom prst="rect">
            <a:avLst/>
          </a:prstGeom>
        </p:spPr>
      </p:pic>
      <p:sp>
        <p:nvSpPr>
          <p:cNvPr id="14" name="Titel 1">
            <a:extLst>
              <a:ext uri="{FF2B5EF4-FFF2-40B4-BE49-F238E27FC236}">
                <a16:creationId xmlns:a16="http://schemas.microsoft.com/office/drawing/2014/main" id="{3A2DA4EE-5CBD-4303-ACC7-48B497D09ABF}"/>
              </a:ext>
            </a:extLst>
          </p:cNvPr>
          <p:cNvSpPr txBox="1">
            <a:spLocks/>
          </p:cNvSpPr>
          <p:nvPr/>
        </p:nvSpPr>
        <p:spPr>
          <a:xfrm>
            <a:off x="1343414" y="1204180"/>
            <a:ext cx="5689097" cy="23382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GB" sz="2000" dirty="0"/>
              <a:t>Google Image Search:</a:t>
            </a:r>
          </a:p>
          <a:p>
            <a:pPr>
              <a:lnSpc>
                <a:spcPct val="150000"/>
              </a:lnSpc>
            </a:pPr>
            <a:r>
              <a:rPr lang="en-GB" sz="2000" i="1" dirty="0"/>
              <a:t>“psychedelic closed-eye visuals”</a:t>
            </a:r>
            <a:endParaRPr lang="en-US" sz="1050" i="1" dirty="0"/>
          </a:p>
        </p:txBody>
      </p:sp>
    </p:spTree>
    <p:extLst>
      <p:ext uri="{BB962C8B-B14F-4D97-AF65-F5344CB8AC3E}">
        <p14:creationId xmlns:p14="http://schemas.microsoft.com/office/powerpoint/2010/main" val="604036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435723"/>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6" y="363062"/>
            <a:ext cx="3188224"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tx1">
                    <a:lumMod val="75000"/>
                    <a:lumOff val="25000"/>
                  </a:schemeClr>
                </a:solidFill>
                <a:latin typeface="Simplifica" panose="02000000000000000000" pitchFamily="2" charset="0"/>
              </a:rPr>
              <a:t>Phenomenology</a:t>
            </a:r>
            <a:endParaRPr lang="en-US"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pic>
        <p:nvPicPr>
          <p:cNvPr id="3" name="Billede 2" descr="Et billede, der indeholder blå, farverig, dekoreret, guld&#10;&#10;Automatisk genereret beskrivelse">
            <a:extLst>
              <a:ext uri="{FF2B5EF4-FFF2-40B4-BE49-F238E27FC236}">
                <a16:creationId xmlns:a16="http://schemas.microsoft.com/office/drawing/2014/main" id="{28893A15-6C1A-4401-ACE2-549A67A5F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225" y="802714"/>
            <a:ext cx="3939429" cy="5252572"/>
          </a:xfrm>
          <a:prstGeom prst="rect">
            <a:avLst/>
          </a:prstGeom>
        </p:spPr>
      </p:pic>
      <p:pic>
        <p:nvPicPr>
          <p:cNvPr id="8" name="Billede 7" descr="Et billede, der indeholder bygning&#10;&#10;Automatisk genereret beskrivelse">
            <a:extLst>
              <a:ext uri="{FF2B5EF4-FFF2-40B4-BE49-F238E27FC236}">
                <a16:creationId xmlns:a16="http://schemas.microsoft.com/office/drawing/2014/main" id="{235E604B-2149-489F-9F1D-65427470F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202" y="1714298"/>
            <a:ext cx="4336646" cy="4340988"/>
          </a:xfrm>
          <a:prstGeom prst="rect">
            <a:avLst/>
          </a:prstGeom>
        </p:spPr>
      </p:pic>
      <p:sp>
        <p:nvSpPr>
          <p:cNvPr id="10" name="Rektangel 9">
            <a:extLst>
              <a:ext uri="{FF2B5EF4-FFF2-40B4-BE49-F238E27FC236}">
                <a16:creationId xmlns:a16="http://schemas.microsoft.com/office/drawing/2014/main" id="{385CEF58-0568-430C-9EE3-B217419F4FB3}"/>
              </a:ext>
            </a:extLst>
          </p:cNvPr>
          <p:cNvSpPr/>
          <p:nvPr/>
        </p:nvSpPr>
        <p:spPr>
          <a:xfrm>
            <a:off x="259890" y="6421120"/>
            <a:ext cx="11417721" cy="307777"/>
          </a:xfrm>
          <a:prstGeom prst="rect">
            <a:avLst/>
          </a:prstGeom>
        </p:spPr>
        <p:txBody>
          <a:bodyPr wrap="square">
            <a:spAutoFit/>
          </a:bodyPr>
          <a:lstStyle/>
          <a:p>
            <a:pPr algn="r"/>
            <a:r>
              <a:rPr lang="en-US" sz="1400" dirty="0">
                <a:latin typeface="+mj-lt"/>
                <a:cs typeface="Arial" panose="020B0604020202020204" pitchFamily="34" charset="0"/>
              </a:rPr>
              <a:t>Grey (1995). </a:t>
            </a:r>
          </a:p>
        </p:txBody>
      </p:sp>
    </p:spTree>
    <p:extLst>
      <p:ext uri="{BB962C8B-B14F-4D97-AF65-F5344CB8AC3E}">
        <p14:creationId xmlns:p14="http://schemas.microsoft.com/office/powerpoint/2010/main" val="3553767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1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435723"/>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6" y="363062"/>
            <a:ext cx="396038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tx1">
                    <a:lumMod val="75000"/>
                    <a:lumOff val="25000"/>
                  </a:schemeClr>
                </a:solidFill>
                <a:latin typeface="Simplifica" panose="02000000000000000000" pitchFamily="2" charset="0"/>
              </a:rPr>
              <a:t>Phenomenology</a:t>
            </a:r>
            <a:endParaRPr lang="en-US"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pic>
        <p:nvPicPr>
          <p:cNvPr id="3" name="Billede 2" descr="Et billede, der indeholder person, indendørs, sidder, mand&#10;&#10;Automatisk genereret beskrivelse">
            <a:extLst>
              <a:ext uri="{FF2B5EF4-FFF2-40B4-BE49-F238E27FC236}">
                <a16:creationId xmlns:a16="http://schemas.microsoft.com/office/drawing/2014/main" id="{7B19E937-C19E-418A-87B5-125B6F05C9E4}"/>
              </a:ext>
            </a:extLst>
          </p:cNvPr>
          <p:cNvPicPr>
            <a:picLocks noChangeAspect="1"/>
          </p:cNvPicPr>
          <p:nvPr/>
        </p:nvPicPr>
        <p:blipFill rotWithShape="1">
          <a:blip r:embed="rId3">
            <a:extLst>
              <a:ext uri="{28A0092B-C50C-407E-A947-70E740481C1C}">
                <a14:useLocalDpi xmlns:a14="http://schemas.microsoft.com/office/drawing/2010/main" val="0"/>
              </a:ext>
            </a:extLst>
          </a:blip>
          <a:srcRect l="279" r="551"/>
          <a:stretch/>
        </p:blipFill>
        <p:spPr>
          <a:xfrm>
            <a:off x="818844" y="1558045"/>
            <a:ext cx="6079964" cy="3826378"/>
          </a:xfrm>
          <a:prstGeom prst="rect">
            <a:avLst/>
          </a:prstGeom>
        </p:spPr>
      </p:pic>
      <p:pic>
        <p:nvPicPr>
          <p:cNvPr id="6" name="Billede 5">
            <a:extLst>
              <a:ext uri="{FF2B5EF4-FFF2-40B4-BE49-F238E27FC236}">
                <a16:creationId xmlns:a16="http://schemas.microsoft.com/office/drawing/2014/main" id="{1250BE86-EB1F-4AD1-821B-7C1F8BD28B5B}"/>
              </a:ext>
            </a:extLst>
          </p:cNvPr>
          <p:cNvPicPr>
            <a:picLocks noChangeAspect="1"/>
          </p:cNvPicPr>
          <p:nvPr/>
        </p:nvPicPr>
        <p:blipFill>
          <a:blip r:embed="rId4">
            <a:alphaModFix amt="80000"/>
            <a:extLst>
              <a:ext uri="{28A0092B-C50C-407E-A947-70E740481C1C}">
                <a14:useLocalDpi xmlns:a14="http://schemas.microsoft.com/office/drawing/2010/main" val="0"/>
              </a:ext>
            </a:extLst>
          </a:blip>
          <a:srcRect/>
          <a:stretch/>
        </p:blipFill>
        <p:spPr>
          <a:xfrm>
            <a:off x="818844" y="2892957"/>
            <a:ext cx="7227184" cy="4083762"/>
          </a:xfrm>
          <a:prstGeom prst="rect">
            <a:avLst/>
          </a:prstGeom>
        </p:spPr>
      </p:pic>
    </p:spTree>
    <p:extLst>
      <p:ext uri="{BB962C8B-B14F-4D97-AF65-F5344CB8AC3E}">
        <p14:creationId xmlns:p14="http://schemas.microsoft.com/office/powerpoint/2010/main" val="4150780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par>
                          <p:cTn id="13" fill="hold">
                            <p:stCondLst>
                              <p:cond delay="2000"/>
                            </p:stCondLst>
                            <p:childTnLst>
                              <p:par>
                                <p:cTn id="14" presetID="10" presetClass="exit" presetSubtype="0" fill="hold" nodeType="afterEffect">
                                  <p:stCondLst>
                                    <p:cond delay="0"/>
                                  </p:stCondLst>
                                  <p:childTnLst>
                                    <p:animEffect transition="out" filter="fade">
                                      <p:cBhvr>
                                        <p:cTn id="15" dur="2500"/>
                                        <p:tgtEl>
                                          <p:spTgt spid="3"/>
                                        </p:tgtEl>
                                      </p:cBhvr>
                                    </p:animEffect>
                                    <p:set>
                                      <p:cBhvr>
                                        <p:cTn id="16" dur="1" fill="hold">
                                          <p:stCondLst>
                                            <p:cond delay="2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435723"/>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6" y="363062"/>
            <a:ext cx="396038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tx1">
                    <a:lumMod val="75000"/>
                    <a:lumOff val="25000"/>
                  </a:schemeClr>
                </a:solidFill>
                <a:latin typeface="Simplifica" panose="02000000000000000000" pitchFamily="2" charset="0"/>
              </a:rPr>
              <a:t>Phenomenology</a:t>
            </a:r>
            <a:endParaRPr lang="en-US"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pic>
        <p:nvPicPr>
          <p:cNvPr id="6" name="Billede 5">
            <a:extLst>
              <a:ext uri="{FF2B5EF4-FFF2-40B4-BE49-F238E27FC236}">
                <a16:creationId xmlns:a16="http://schemas.microsoft.com/office/drawing/2014/main" id="{1250BE86-EB1F-4AD1-821B-7C1F8BD28B5B}"/>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a:stretch/>
        </p:blipFill>
        <p:spPr>
          <a:xfrm>
            <a:off x="818844" y="2892957"/>
            <a:ext cx="7227184" cy="4083762"/>
          </a:xfrm>
          <a:prstGeom prst="rect">
            <a:avLst/>
          </a:prstGeom>
        </p:spPr>
      </p:pic>
      <p:sp>
        <p:nvSpPr>
          <p:cNvPr id="7" name="Titel 1">
            <a:extLst>
              <a:ext uri="{FF2B5EF4-FFF2-40B4-BE49-F238E27FC236}">
                <a16:creationId xmlns:a16="http://schemas.microsoft.com/office/drawing/2014/main" id="{AFB17C65-153E-49B3-88CE-AB8D3A78AECA}"/>
              </a:ext>
            </a:extLst>
          </p:cNvPr>
          <p:cNvSpPr txBox="1">
            <a:spLocks/>
          </p:cNvSpPr>
          <p:nvPr/>
        </p:nvSpPr>
        <p:spPr>
          <a:xfrm>
            <a:off x="5760433" y="950478"/>
            <a:ext cx="5689097" cy="23382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2000" i="1" dirty="0"/>
              <a:t>“The landscapes I saw were vast and infinite as far as I could tell. I was in the universe that was my mind. Neon strings expanded from my line of sight into incomprehensible depths. (…) </a:t>
            </a:r>
          </a:p>
          <a:p>
            <a:pPr>
              <a:lnSpc>
                <a:spcPct val="100000"/>
              </a:lnSpc>
            </a:pPr>
            <a:endParaRPr lang="en-GB" sz="2000" i="1" dirty="0"/>
          </a:p>
          <a:p>
            <a:pPr>
              <a:lnSpc>
                <a:spcPct val="100000"/>
              </a:lnSpc>
            </a:pPr>
            <a:r>
              <a:rPr lang="en-GB" sz="2000" i="1" dirty="0"/>
              <a:t>I wished [my guides] could join me in my world because it was stunning.”</a:t>
            </a:r>
            <a:endParaRPr lang="en-US" sz="1050" i="1" dirty="0"/>
          </a:p>
        </p:txBody>
      </p:sp>
      <p:sp>
        <p:nvSpPr>
          <p:cNvPr id="9" name="Rektangel 8">
            <a:extLst>
              <a:ext uri="{FF2B5EF4-FFF2-40B4-BE49-F238E27FC236}">
                <a16:creationId xmlns:a16="http://schemas.microsoft.com/office/drawing/2014/main" id="{B7993C9F-8B4C-408C-B9C7-FA09E15FA81B}"/>
              </a:ext>
            </a:extLst>
          </p:cNvPr>
          <p:cNvSpPr/>
          <p:nvPr/>
        </p:nvSpPr>
        <p:spPr>
          <a:xfrm>
            <a:off x="259890" y="6421120"/>
            <a:ext cx="11417721" cy="307777"/>
          </a:xfrm>
          <a:prstGeom prst="rect">
            <a:avLst/>
          </a:prstGeom>
        </p:spPr>
        <p:txBody>
          <a:bodyPr wrap="square">
            <a:spAutoFit/>
          </a:bodyPr>
          <a:lstStyle/>
          <a:p>
            <a:pPr algn="r"/>
            <a:r>
              <a:rPr lang="en-US" sz="1400" dirty="0">
                <a:latin typeface="+mj-lt"/>
                <a:cs typeface="Arial" panose="020B0604020202020204" pitchFamily="34" charset="0"/>
              </a:rPr>
              <a:t>Anonymous (2012). </a:t>
            </a:r>
          </a:p>
        </p:txBody>
      </p:sp>
    </p:spTree>
    <p:extLst>
      <p:ext uri="{BB962C8B-B14F-4D97-AF65-F5344CB8AC3E}">
        <p14:creationId xmlns:p14="http://schemas.microsoft.com/office/powerpoint/2010/main" val="257309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435723"/>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6" y="363062"/>
            <a:ext cx="3960383"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tx1">
                    <a:lumMod val="75000"/>
                    <a:lumOff val="25000"/>
                  </a:schemeClr>
                </a:solidFill>
                <a:latin typeface="Simplifica" panose="02000000000000000000" pitchFamily="2" charset="0"/>
              </a:rPr>
              <a:t>Phenomenology</a:t>
            </a:r>
            <a:endParaRPr lang="en-US"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pic>
        <p:nvPicPr>
          <p:cNvPr id="6" name="Billede 5">
            <a:extLst>
              <a:ext uri="{FF2B5EF4-FFF2-40B4-BE49-F238E27FC236}">
                <a16:creationId xmlns:a16="http://schemas.microsoft.com/office/drawing/2014/main" id="{1250BE86-EB1F-4AD1-821B-7C1F8BD28B5B}"/>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a:stretch/>
        </p:blipFill>
        <p:spPr>
          <a:xfrm>
            <a:off x="818844" y="2892957"/>
            <a:ext cx="7227184" cy="4083762"/>
          </a:xfrm>
          <a:prstGeom prst="rect">
            <a:avLst/>
          </a:prstGeom>
        </p:spPr>
      </p:pic>
      <p:sp>
        <p:nvSpPr>
          <p:cNvPr id="7" name="Titel 1">
            <a:extLst>
              <a:ext uri="{FF2B5EF4-FFF2-40B4-BE49-F238E27FC236}">
                <a16:creationId xmlns:a16="http://schemas.microsoft.com/office/drawing/2014/main" id="{AFB17C65-153E-49B3-88CE-AB8D3A78AECA}"/>
              </a:ext>
            </a:extLst>
          </p:cNvPr>
          <p:cNvSpPr txBox="1">
            <a:spLocks/>
          </p:cNvSpPr>
          <p:nvPr/>
        </p:nvSpPr>
        <p:spPr>
          <a:xfrm>
            <a:off x="5917324" y="791224"/>
            <a:ext cx="5394808" cy="23382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i="1" dirty="0"/>
              <a:t>“I was everybody, unity, one life with 6 billion faces. </a:t>
            </a:r>
          </a:p>
          <a:p>
            <a:pPr>
              <a:lnSpc>
                <a:spcPct val="100000"/>
              </a:lnSpc>
            </a:pPr>
            <a:r>
              <a:rPr lang="en-US" sz="2000" i="1" dirty="0"/>
              <a:t>  I was the one asking for love and giving love. </a:t>
            </a:r>
          </a:p>
          <a:p>
            <a:endParaRPr lang="en-US" sz="2000" i="1" dirty="0"/>
          </a:p>
        </p:txBody>
      </p:sp>
      <p:sp>
        <p:nvSpPr>
          <p:cNvPr id="9" name="Rektangel 8">
            <a:extLst>
              <a:ext uri="{FF2B5EF4-FFF2-40B4-BE49-F238E27FC236}">
                <a16:creationId xmlns:a16="http://schemas.microsoft.com/office/drawing/2014/main" id="{B7993C9F-8B4C-408C-B9C7-FA09E15FA81B}"/>
              </a:ext>
            </a:extLst>
          </p:cNvPr>
          <p:cNvSpPr/>
          <p:nvPr/>
        </p:nvSpPr>
        <p:spPr>
          <a:xfrm>
            <a:off x="259890" y="6421120"/>
            <a:ext cx="11417721" cy="307777"/>
          </a:xfrm>
          <a:prstGeom prst="rect">
            <a:avLst/>
          </a:prstGeom>
        </p:spPr>
        <p:txBody>
          <a:bodyPr wrap="square">
            <a:spAutoFit/>
          </a:bodyPr>
          <a:lstStyle/>
          <a:p>
            <a:pPr algn="r"/>
            <a:r>
              <a:rPr lang="en-US" sz="1400" dirty="0">
                <a:latin typeface="+mj-lt"/>
                <a:cs typeface="Arial" panose="020B0604020202020204" pitchFamily="34" charset="0"/>
              </a:rPr>
              <a:t>Pollan (2018). </a:t>
            </a:r>
          </a:p>
        </p:txBody>
      </p:sp>
      <p:sp>
        <p:nvSpPr>
          <p:cNvPr id="10" name="Titel 1">
            <a:extLst>
              <a:ext uri="{FF2B5EF4-FFF2-40B4-BE49-F238E27FC236}">
                <a16:creationId xmlns:a16="http://schemas.microsoft.com/office/drawing/2014/main" id="{AF94738F-A9E4-466E-8347-BA291241D45C}"/>
              </a:ext>
            </a:extLst>
          </p:cNvPr>
          <p:cNvSpPr txBox="1">
            <a:spLocks/>
          </p:cNvSpPr>
          <p:nvPr/>
        </p:nvSpPr>
        <p:spPr>
          <a:xfrm>
            <a:off x="5978348" y="2113787"/>
            <a:ext cx="5394808" cy="833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i="1" dirty="0"/>
              <a:t> I was swimming in the sea – and the sea was me.”</a:t>
            </a:r>
          </a:p>
        </p:txBody>
      </p:sp>
    </p:spTree>
    <p:extLst>
      <p:ext uri="{BB962C8B-B14F-4D97-AF65-F5344CB8AC3E}">
        <p14:creationId xmlns:p14="http://schemas.microsoft.com/office/powerpoint/2010/main" val="619526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sp>
        <p:nvSpPr>
          <p:cNvPr id="7" name="Titel 1">
            <a:extLst>
              <a:ext uri="{FF2B5EF4-FFF2-40B4-BE49-F238E27FC236}">
                <a16:creationId xmlns:a16="http://schemas.microsoft.com/office/drawing/2014/main" id="{A036C0C6-C83C-495C-83AF-66ED697DE5EC}"/>
              </a:ext>
            </a:extLst>
          </p:cNvPr>
          <p:cNvSpPr txBox="1">
            <a:spLocks/>
          </p:cNvSpPr>
          <p:nvPr/>
        </p:nvSpPr>
        <p:spPr>
          <a:xfrm>
            <a:off x="3767280" y="2463525"/>
            <a:ext cx="4657440" cy="58710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a-DK" sz="3200" dirty="0">
                <a:solidFill>
                  <a:schemeClr val="tx1">
                    <a:lumMod val="75000"/>
                    <a:lumOff val="25000"/>
                  </a:schemeClr>
                </a:solidFill>
                <a:latin typeface="Simplifica" panose="02000000000000000000" pitchFamily="2" charset="0"/>
              </a:rPr>
              <a:t>Thank you for your attention.</a:t>
            </a:r>
            <a:endParaRPr lang="en-US" sz="3200" dirty="0"/>
          </a:p>
        </p:txBody>
      </p:sp>
    </p:spTree>
    <p:extLst>
      <p:ext uri="{BB962C8B-B14F-4D97-AF65-F5344CB8AC3E}">
        <p14:creationId xmlns:p14="http://schemas.microsoft.com/office/powerpoint/2010/main" val="292159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rot="1277976">
            <a:off x="133846" y="435723"/>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6" y="363062"/>
            <a:ext cx="4590304"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tx1">
                    <a:lumMod val="75000"/>
                    <a:lumOff val="25000"/>
                  </a:schemeClr>
                </a:solidFill>
                <a:latin typeface="Simplifica" panose="02000000000000000000" pitchFamily="2" charset="0"/>
              </a:rPr>
              <a:t>References</a:t>
            </a:r>
            <a:endParaRPr lang="en-US"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803989"/>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sp>
        <p:nvSpPr>
          <p:cNvPr id="6" name="Titel 1">
            <a:extLst>
              <a:ext uri="{FF2B5EF4-FFF2-40B4-BE49-F238E27FC236}">
                <a16:creationId xmlns:a16="http://schemas.microsoft.com/office/drawing/2014/main" id="{ECD81F88-A4A0-4A89-AE2E-6271E0B1B63C}"/>
              </a:ext>
            </a:extLst>
          </p:cNvPr>
          <p:cNvSpPr txBox="1">
            <a:spLocks/>
          </p:cNvSpPr>
          <p:nvPr/>
        </p:nvSpPr>
        <p:spPr>
          <a:xfrm>
            <a:off x="651642" y="1678893"/>
            <a:ext cx="10888716" cy="4841887"/>
          </a:xfrm>
          <a:prstGeom prst="rect">
            <a:avLst/>
          </a:prstGeom>
        </p:spPr>
        <p:txBody>
          <a:bodyPr vert="horz" lIns="91440" tIns="45720" rIns="91440" bIns="45720" numCol="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180000">
              <a:spcBef>
                <a:spcPts val="800"/>
              </a:spcBef>
            </a:pPr>
            <a:r>
              <a:rPr lang="en-US" sz="900" dirty="0"/>
              <a:t> Anonymous. (2012). IAMA Current participant in the Johns Hopkins Psilocybin (aka magic mushrooms) Studies (AMA). </a:t>
            </a:r>
            <a:r>
              <a:rPr lang="en-US" sz="900" i="1" dirty="0"/>
              <a:t>reddit</a:t>
            </a:r>
            <a:r>
              <a:rPr lang="en-US" sz="900" dirty="0"/>
              <a:t>. Retrieved January 30, 2019, from https://www.reddit.com/r/IAmA/comments/115ewt/iama_current_participant_in_the_johns_hopkins/</a:t>
            </a:r>
          </a:p>
          <a:p>
            <a:pPr marL="571500" indent="-180000">
              <a:spcBef>
                <a:spcPts val="800"/>
              </a:spcBef>
            </a:pPr>
            <a:r>
              <a:rPr lang="en-US" sz="900" dirty="0"/>
              <a:t>Baum, D. (2016). Legalize It All, by Dan Baum; Harper's Magazine. Retrieved 18 February 2020, from </a:t>
            </a:r>
            <a:r>
              <a:rPr lang="en-US" sz="900" u="sng" dirty="0">
                <a:hlinkClick r:id="rId3"/>
              </a:rPr>
              <a:t>https://harpers.org/archive/2016/04/legalize-it-all/</a:t>
            </a:r>
            <a:endParaRPr lang="en-US" sz="900" dirty="0"/>
          </a:p>
          <a:p>
            <a:pPr marL="571500" indent="-180000">
              <a:spcBef>
                <a:spcPts val="800"/>
              </a:spcBef>
            </a:pPr>
            <a:r>
              <a:rPr lang="en-US" sz="900" dirty="0"/>
              <a:t>Bogenschutz, M. P., </a:t>
            </a:r>
            <a:r>
              <a:rPr lang="en-US" sz="900" dirty="0" err="1"/>
              <a:t>Forcehimes</a:t>
            </a:r>
            <a:r>
              <a:rPr lang="en-US" sz="900" dirty="0"/>
              <a:t>, A. A., </a:t>
            </a:r>
            <a:r>
              <a:rPr lang="en-US" sz="900" dirty="0" err="1"/>
              <a:t>Pommy</a:t>
            </a:r>
            <a:r>
              <a:rPr lang="en-US" sz="900" dirty="0"/>
              <a:t>, J. A., Wilcox, C. E., Barbosa, P. C. R., &amp; Strassman, R. J. (2015). Psilocybin-assisted treatment for alcohol dependence: a proof-of-concept study. </a:t>
            </a:r>
            <a:r>
              <a:rPr lang="en-US" sz="900" i="1" dirty="0"/>
              <a:t>Journal of Psychopharmacology</a:t>
            </a:r>
            <a:r>
              <a:rPr lang="en-US" sz="900" dirty="0"/>
              <a:t>, </a:t>
            </a:r>
            <a:r>
              <a:rPr lang="en-US" sz="900" i="1" dirty="0"/>
              <a:t>29</a:t>
            </a:r>
            <a:r>
              <a:rPr lang="en-US" sz="900" dirty="0"/>
              <a:t>(3), 289-299.</a:t>
            </a:r>
          </a:p>
          <a:p>
            <a:pPr marL="571500" indent="-180000">
              <a:spcBef>
                <a:spcPts val="800"/>
              </a:spcBef>
            </a:pPr>
            <a:r>
              <a:rPr lang="en-US" sz="900" dirty="0"/>
              <a:t>Carhart-Harris, R. L., </a:t>
            </a:r>
            <a:r>
              <a:rPr lang="en-US" sz="900" dirty="0" err="1"/>
              <a:t>Bolstridge</a:t>
            </a:r>
            <a:r>
              <a:rPr lang="en-US" sz="900" dirty="0"/>
              <a:t>, M., Day, C. M. J., Rucker, J., Watts, R., </a:t>
            </a:r>
            <a:r>
              <a:rPr lang="en-US" sz="900" dirty="0" err="1"/>
              <a:t>Erritzoe</a:t>
            </a:r>
            <a:r>
              <a:rPr lang="en-US" sz="900" dirty="0"/>
              <a:t>, D. E., </a:t>
            </a:r>
            <a:r>
              <a:rPr lang="en-US" sz="900" dirty="0" err="1"/>
              <a:t>Kaelen</a:t>
            </a:r>
            <a:r>
              <a:rPr lang="en-US" sz="900" dirty="0"/>
              <a:t>, M., </a:t>
            </a:r>
            <a:r>
              <a:rPr lang="en-US" sz="900" dirty="0" err="1"/>
              <a:t>Giribaldi</a:t>
            </a:r>
            <a:r>
              <a:rPr lang="en-US" sz="900" dirty="0"/>
              <a:t>, B., Bloomfield, M., Pilling, S., Rickard, J. A., Forbes, B., Feilding, A., Taylor, D., Curran, H. V., &amp; Nutt, D. J. (2018). Psilocybin with psychological support for treatment-resistant depression: Six-month follow-up. </a:t>
            </a:r>
            <a:r>
              <a:rPr lang="en-US" sz="900" i="1" dirty="0"/>
              <a:t>Psychopharmacology</a:t>
            </a:r>
            <a:r>
              <a:rPr lang="en-US" sz="900" dirty="0"/>
              <a:t>, </a:t>
            </a:r>
            <a:r>
              <a:rPr lang="en-US" sz="900" i="1" dirty="0"/>
              <a:t>235</a:t>
            </a:r>
            <a:r>
              <a:rPr lang="en-US" sz="900" dirty="0"/>
              <a:t>(2), 399–408. </a:t>
            </a:r>
            <a:r>
              <a:rPr lang="en-US" sz="900" u="sng" dirty="0">
                <a:hlinkClick r:id="rId4"/>
              </a:rPr>
              <a:t>https://doi.org/10.1007/s00213-017-4771-x</a:t>
            </a:r>
            <a:endParaRPr lang="en-US" sz="900" u="sng" dirty="0"/>
          </a:p>
          <a:p>
            <a:pPr marL="571500" indent="-180000">
              <a:spcBef>
                <a:spcPts val="800"/>
              </a:spcBef>
            </a:pPr>
            <a:r>
              <a:rPr lang="en-US" sz="900" dirty="0"/>
              <a:t>Carhart-Harris, R. L., &amp; </a:t>
            </a:r>
            <a:r>
              <a:rPr lang="en-US" sz="900" dirty="0" err="1"/>
              <a:t>Friston</a:t>
            </a:r>
            <a:r>
              <a:rPr lang="en-US" sz="900" dirty="0"/>
              <a:t>, K. J. (2019). REBUS and the Anarchic Brain: Toward a Unified Model of the Brain Action of Psychedelics. </a:t>
            </a:r>
            <a:r>
              <a:rPr lang="en-US" sz="900" i="1" dirty="0"/>
              <a:t>Pharmacological Reviews</a:t>
            </a:r>
            <a:r>
              <a:rPr lang="en-US" sz="900" dirty="0"/>
              <a:t>, </a:t>
            </a:r>
            <a:r>
              <a:rPr lang="en-US" sz="900" i="1" dirty="0"/>
              <a:t>71</a:t>
            </a:r>
            <a:r>
              <a:rPr lang="en-US" sz="900" dirty="0"/>
              <a:t>(3), 316–344. </a:t>
            </a:r>
            <a:r>
              <a:rPr lang="en-US" sz="900" dirty="0">
                <a:hlinkClick r:id="rId5"/>
              </a:rPr>
              <a:t>https://doi.org/10.1124/pr.118.017160</a:t>
            </a:r>
            <a:endParaRPr lang="en-US" sz="900" dirty="0"/>
          </a:p>
          <a:p>
            <a:pPr marL="571500" indent="-180000">
              <a:spcBef>
                <a:spcPts val="800"/>
              </a:spcBef>
            </a:pPr>
            <a:r>
              <a:rPr lang="en-US" sz="900" dirty="0"/>
              <a:t>Clinical trials: FDA marks psilocybin for depression treatment. (2019). Retrieved 18 February 2020, from </a:t>
            </a:r>
            <a:r>
              <a:rPr lang="en-US" sz="900" u="sng" dirty="0">
                <a:hlinkClick r:id="rId6"/>
              </a:rPr>
              <a:t>https://www.healtheuropa.eu/clinical-trials-fda-marks-psilocybin-for-depression-treatment/95377/</a:t>
            </a:r>
            <a:endParaRPr lang="en-US" sz="900" dirty="0"/>
          </a:p>
          <a:p>
            <a:pPr marL="571500" indent="-180000">
              <a:spcBef>
                <a:spcPts val="800"/>
              </a:spcBef>
            </a:pPr>
            <a:r>
              <a:rPr lang="en-US" sz="900" dirty="0"/>
              <a:t>COMPASS Pathways receives FDA Breakthrough Therapy designation for psilocybin therapy for treatment-resistant depression – COMPASS. (2018). Retrieved 18 February 2020, from </a:t>
            </a:r>
            <a:r>
              <a:rPr lang="en-US" sz="900" u="sng" dirty="0">
                <a:hlinkClick r:id="rId7"/>
              </a:rPr>
              <a:t>https://compasspathways.com/compass-pathways-receives-fda-breakthrough-therapy-designation-for-psilocybin-therapy-for-treatment-resistant-depression-2/</a:t>
            </a:r>
            <a:endParaRPr lang="en-US" sz="900" dirty="0"/>
          </a:p>
          <a:p>
            <a:pPr marL="571500" indent="-180000">
              <a:spcBef>
                <a:spcPts val="800"/>
              </a:spcBef>
            </a:pPr>
            <a:r>
              <a:rPr lang="en-US" sz="900" dirty="0"/>
              <a:t>FDA Grants Psilocybin Second Breakthrough Therapy Designation. (2019). Retrieved 18 February 2020, from https://www.medscape.com/viewarticle/921789</a:t>
            </a:r>
          </a:p>
          <a:p>
            <a:pPr marL="571500" indent="-180000">
              <a:spcBef>
                <a:spcPts val="800"/>
              </a:spcBef>
            </a:pPr>
            <a:r>
              <a:rPr lang="en-US" sz="900" dirty="0"/>
              <a:t>Grey, A. (1995). </a:t>
            </a:r>
            <a:r>
              <a:rPr lang="en-US" sz="900" i="1" dirty="0"/>
              <a:t>Collective Vision</a:t>
            </a:r>
            <a:r>
              <a:rPr lang="en-US" sz="900" dirty="0"/>
              <a:t> [Oil on linen]. Retrieved from </a:t>
            </a:r>
            <a:r>
              <a:rPr lang="en-US" sz="900" u="sng" dirty="0">
                <a:hlinkClick r:id="rId8"/>
              </a:rPr>
              <a:t>https://www.alexgrey.com/art/paintings/soul/</a:t>
            </a:r>
            <a:endParaRPr lang="en-US" sz="900" dirty="0"/>
          </a:p>
          <a:p>
            <a:pPr marL="571500" indent="-180000">
              <a:spcBef>
                <a:spcPts val="800"/>
              </a:spcBef>
            </a:pPr>
            <a:r>
              <a:rPr lang="en-US" sz="900" dirty="0"/>
              <a:t>Grey, A. (1999). </a:t>
            </a:r>
            <a:r>
              <a:rPr lang="en-US" sz="900" i="1" dirty="0"/>
              <a:t>Oversoul</a:t>
            </a:r>
            <a:r>
              <a:rPr lang="en-US" sz="900" dirty="0"/>
              <a:t> [Oil on linen]. Retrieved from https://www.alexgrey.com/art/paintings/soul/oversoul/alex_grey_oversoul/</a:t>
            </a:r>
          </a:p>
          <a:p>
            <a:pPr marL="571500" indent="-180000">
              <a:spcBef>
                <a:spcPts val="800"/>
              </a:spcBef>
            </a:pPr>
            <a:r>
              <a:rPr lang="en-US" sz="900" dirty="0"/>
              <a:t>Griffiths, R. R., Johnson, M. W., Carducci, M. A., </a:t>
            </a:r>
            <a:r>
              <a:rPr lang="en-US" sz="900" dirty="0" err="1"/>
              <a:t>Umbricht</a:t>
            </a:r>
            <a:r>
              <a:rPr lang="en-US" sz="900" dirty="0"/>
              <a:t>, A., Richards, W. A., Richards, B. D., </a:t>
            </a:r>
            <a:r>
              <a:rPr lang="en-US" sz="900" dirty="0" err="1"/>
              <a:t>Cosimano</a:t>
            </a:r>
            <a:r>
              <a:rPr lang="en-US" sz="900" dirty="0"/>
              <a:t>, M. P., &amp; </a:t>
            </a:r>
            <a:r>
              <a:rPr lang="en-US" sz="900" dirty="0" err="1"/>
              <a:t>Klinedinst</a:t>
            </a:r>
            <a:r>
              <a:rPr lang="en-US" sz="900" dirty="0"/>
              <a:t>, M. A. (2016). Psilocybin produces substantial and sustained decreases in depression and anxiety in patients with life-threatening cancer: A randomized double-blind trial. </a:t>
            </a:r>
            <a:r>
              <a:rPr lang="en-US" sz="900" i="1" dirty="0"/>
              <a:t>Journal of Psychopharmacology</a:t>
            </a:r>
            <a:r>
              <a:rPr lang="en-US" sz="900" dirty="0"/>
              <a:t>, </a:t>
            </a:r>
            <a:r>
              <a:rPr lang="en-US" sz="900" i="1" dirty="0"/>
              <a:t>30</a:t>
            </a:r>
            <a:r>
              <a:rPr lang="en-US" sz="900" dirty="0"/>
              <a:t>(12), 1181–1197. </a:t>
            </a:r>
            <a:r>
              <a:rPr lang="en-US" sz="900" u="sng" dirty="0">
                <a:hlinkClick r:id="rId9"/>
              </a:rPr>
              <a:t>https://doi.org/10.1177/0269881116675513</a:t>
            </a:r>
            <a:endParaRPr lang="en-US" sz="900" dirty="0"/>
          </a:p>
          <a:p>
            <a:pPr marL="571500" indent="-180000">
              <a:spcBef>
                <a:spcPts val="800"/>
              </a:spcBef>
            </a:pPr>
            <a:r>
              <a:rPr lang="en-US" sz="900" dirty="0"/>
              <a:t>Griffiths, R. R., Richards, W. A., McCann, U., &amp; Jesse, R. (2006). Psilocybin can occasion mystical-type experiences having substantial and sustained personal meaning and spiritual significance. </a:t>
            </a:r>
            <a:r>
              <a:rPr lang="en-US" sz="900" i="1" dirty="0"/>
              <a:t>Psychopharmacology</a:t>
            </a:r>
            <a:r>
              <a:rPr lang="en-US" sz="900" dirty="0"/>
              <a:t>, </a:t>
            </a:r>
            <a:r>
              <a:rPr lang="en-US" sz="900" i="1" dirty="0"/>
              <a:t>187</a:t>
            </a:r>
            <a:r>
              <a:rPr lang="en-US" sz="900" dirty="0"/>
              <a:t>(3), 268-283.</a:t>
            </a:r>
          </a:p>
          <a:p>
            <a:pPr marL="571500" indent="-180000">
              <a:spcBef>
                <a:spcPts val="800"/>
              </a:spcBef>
            </a:pPr>
            <a:r>
              <a:rPr lang="en-US" sz="900" dirty="0"/>
              <a:t>Hofmann, A. (1980). </a:t>
            </a:r>
            <a:r>
              <a:rPr lang="en-US" sz="900" i="1" dirty="0"/>
              <a:t>LSD, my problem child</a:t>
            </a:r>
            <a:r>
              <a:rPr lang="en-US" sz="900" dirty="0"/>
              <a:t>. New York: McGraw-Hill.</a:t>
            </a:r>
          </a:p>
          <a:p>
            <a:pPr marL="571500" indent="-180000">
              <a:spcBef>
                <a:spcPts val="800"/>
              </a:spcBef>
            </a:pPr>
            <a:r>
              <a:rPr lang="en-US" sz="900" dirty="0"/>
              <a:t>Johnson, M., Garcia-Romeu, A., &amp; Griffiths, R. (2014). Examining the psychological mechanisms of psilocybin-assisted smoking cessation treatment: A pilot study. Drug And Alcohol Dependence, 140, e66. http://dx.doi.org/10.1016/j.drugalcdep.2014.02.200</a:t>
            </a:r>
          </a:p>
          <a:p>
            <a:pPr marL="571500" indent="-180000">
              <a:spcBef>
                <a:spcPts val="800"/>
              </a:spcBef>
            </a:pPr>
            <a:r>
              <a:rPr lang="en-US" sz="900" dirty="0" err="1"/>
              <a:t>Kaelen</a:t>
            </a:r>
            <a:r>
              <a:rPr lang="en-US" sz="900" dirty="0"/>
              <a:t>, M. (2017). </a:t>
            </a:r>
            <a:r>
              <a:rPr lang="en-US" sz="900" i="1" dirty="0"/>
              <a:t>The psychedelic future of mental health care</a:t>
            </a:r>
            <a:r>
              <a:rPr lang="en-US" sz="900" dirty="0"/>
              <a:t> [Video]. Retrieved from </a:t>
            </a:r>
            <a:r>
              <a:rPr lang="en-US" sz="900" u="sng" dirty="0">
                <a:hlinkClick r:id="rId10"/>
              </a:rPr>
              <a:t>https://www.youtube.com/watch?v=ehi0Cfm4DQM</a:t>
            </a:r>
            <a:endParaRPr lang="en-US" sz="900" dirty="0"/>
          </a:p>
          <a:p>
            <a:pPr marL="571500" indent="-180000">
              <a:spcBef>
                <a:spcPts val="800"/>
              </a:spcBef>
            </a:pPr>
            <a:r>
              <a:rPr lang="en-US" sz="900" dirty="0"/>
              <a:t>Krebs, T. S., &amp; Johansen, P.-Ø. (2012). Lysergic acid diethylamide (LSD) for alcoholism: Meta-analysis of randomized controlled trials. </a:t>
            </a:r>
            <a:r>
              <a:rPr lang="da-DK" sz="900" i="1" dirty="0"/>
              <a:t>Journal of </a:t>
            </a:r>
            <a:r>
              <a:rPr lang="da-DK" sz="900" i="1" dirty="0" err="1"/>
              <a:t>Psychopharmacology</a:t>
            </a:r>
            <a:r>
              <a:rPr lang="da-DK" sz="900" dirty="0"/>
              <a:t>, </a:t>
            </a:r>
            <a:r>
              <a:rPr lang="da-DK" sz="900" i="1" dirty="0"/>
              <a:t>26</a:t>
            </a:r>
            <a:r>
              <a:rPr lang="da-DK" sz="900" dirty="0"/>
              <a:t>(7), 994–1002. </a:t>
            </a:r>
            <a:r>
              <a:rPr lang="da-DK" sz="900" u="sng" dirty="0">
                <a:hlinkClick r:id="rId11"/>
              </a:rPr>
              <a:t>https://doi.org/10.1177/0269881112439253</a:t>
            </a:r>
            <a:endParaRPr lang="en-US" sz="900" dirty="0"/>
          </a:p>
          <a:p>
            <a:pPr marL="571500" indent="-180000">
              <a:spcBef>
                <a:spcPts val="800"/>
              </a:spcBef>
            </a:pPr>
            <a:r>
              <a:rPr lang="da-DK" sz="900" dirty="0"/>
              <a:t>Madsen, M. K., Fisher, P. M., </a:t>
            </a:r>
            <a:r>
              <a:rPr lang="da-DK" sz="900" dirty="0" err="1"/>
              <a:t>Burmester</a:t>
            </a:r>
            <a:r>
              <a:rPr lang="da-DK" sz="900" dirty="0"/>
              <a:t>, D., Dyssegaard, A., Stenbæk, D. S., Kristiansen, S., Johansen, S. S., </a:t>
            </a:r>
            <a:r>
              <a:rPr lang="da-DK" sz="900" dirty="0" err="1"/>
              <a:t>Lehel</a:t>
            </a:r>
            <a:r>
              <a:rPr lang="da-DK" sz="900" dirty="0"/>
              <a:t>, S., Linnet, K., Svarer, C., </a:t>
            </a:r>
            <a:r>
              <a:rPr lang="da-DK" sz="900" dirty="0" err="1"/>
              <a:t>Erritzoe</a:t>
            </a:r>
            <a:r>
              <a:rPr lang="da-DK" sz="900" dirty="0"/>
              <a:t>, D., </a:t>
            </a:r>
            <a:r>
              <a:rPr lang="da-DK" sz="900" dirty="0" err="1"/>
              <a:t>Ozenne</a:t>
            </a:r>
            <a:r>
              <a:rPr lang="da-DK" sz="900" dirty="0"/>
              <a:t>, B., &amp; Knudsen, G. M. (2019). </a:t>
            </a:r>
            <a:r>
              <a:rPr lang="en-US" sz="900" dirty="0"/>
              <a:t>Psychedelic effects of psilocybin correlate with serotonin 2A receptor occupancy and plasma psilocin levels. </a:t>
            </a:r>
            <a:r>
              <a:rPr lang="en-US" sz="900" i="1" dirty="0"/>
              <a:t>Neuropsychopharmacology: Official Publication of the American College of Neuropsychopharmacology</a:t>
            </a:r>
            <a:r>
              <a:rPr lang="en-US" sz="900" dirty="0"/>
              <a:t>, </a:t>
            </a:r>
            <a:r>
              <a:rPr lang="en-US" sz="900" i="1" dirty="0"/>
              <a:t>44</a:t>
            </a:r>
            <a:r>
              <a:rPr lang="en-US" sz="900" dirty="0"/>
              <a:t>(7), 1328–1334. </a:t>
            </a:r>
            <a:r>
              <a:rPr lang="en-US" sz="900" u="sng" dirty="0">
                <a:hlinkClick r:id="rId12"/>
              </a:rPr>
              <a:t>https://doi.org/10.1038/s41386-019-0324-9</a:t>
            </a:r>
            <a:endParaRPr lang="en-US" sz="900" dirty="0"/>
          </a:p>
          <a:p>
            <a:pPr marL="571500" indent="-180000">
              <a:spcBef>
                <a:spcPts val="800"/>
              </a:spcBef>
            </a:pPr>
            <a:r>
              <a:rPr lang="en-GB" sz="900" dirty="0"/>
              <a:t>Petri, G., Expert, P., </a:t>
            </a:r>
            <a:r>
              <a:rPr lang="en-GB" sz="900" dirty="0" err="1"/>
              <a:t>Turkheimer</a:t>
            </a:r>
            <a:r>
              <a:rPr lang="en-GB" sz="900" dirty="0"/>
              <a:t>, F., Carhart-Harris, R., Nutt, D., Hellyer, P., &amp; </a:t>
            </a:r>
            <a:r>
              <a:rPr lang="en-GB" sz="900" dirty="0" err="1"/>
              <a:t>Vaccarino</a:t>
            </a:r>
            <a:r>
              <a:rPr lang="en-GB" sz="900" dirty="0"/>
              <a:t>, F. (2017). Homological scaffolds of brain functional networks.</a:t>
            </a:r>
            <a:endParaRPr lang="en-US" sz="900" dirty="0"/>
          </a:p>
          <a:p>
            <a:pPr marL="571500" indent="-180000">
              <a:spcBef>
                <a:spcPts val="800"/>
              </a:spcBef>
            </a:pPr>
            <a:r>
              <a:rPr lang="en-US" sz="900" dirty="0"/>
              <a:t>Pollan, M. (2018). </a:t>
            </a:r>
            <a:r>
              <a:rPr lang="en-US" sz="900" i="1" dirty="0"/>
              <a:t>How to Change Your Mind: What the New Science of Psychedelics Teaches Us of Consciousness, Dying, Addiction, Depression, and Transcendence</a:t>
            </a:r>
            <a:r>
              <a:rPr lang="en-US" sz="900" dirty="0"/>
              <a:t>. New York: Penguin Books.</a:t>
            </a:r>
          </a:p>
          <a:p>
            <a:pPr marL="571500" indent="-180000">
              <a:spcBef>
                <a:spcPts val="800"/>
              </a:spcBef>
            </a:pPr>
            <a:r>
              <a:rPr lang="en-US" sz="900" dirty="0"/>
              <a:t>Roseman, L., Nutt, D. J., &amp; Carhart-Harris, R. L. (2018). Quality of Acute Psychedelic Experience Predicts Therapeutic Efficacy of Psilocybin for Treatment-Resistant Depression. </a:t>
            </a:r>
            <a:r>
              <a:rPr lang="en-US" sz="900" i="1" dirty="0"/>
              <a:t>Frontiers in Pharmacology</a:t>
            </a:r>
            <a:r>
              <a:rPr lang="en-US" sz="900" dirty="0"/>
              <a:t>, </a:t>
            </a:r>
            <a:r>
              <a:rPr lang="en-US" sz="900" i="1" dirty="0"/>
              <a:t>8</a:t>
            </a:r>
            <a:r>
              <a:rPr lang="en-US" sz="900" dirty="0"/>
              <a:t>. </a:t>
            </a:r>
            <a:r>
              <a:rPr lang="en-US" sz="900" u="sng" dirty="0">
                <a:hlinkClick r:id="rId13"/>
              </a:rPr>
              <a:t>https://doi.org/10.3389/fphar.2017.00974</a:t>
            </a:r>
            <a:endParaRPr lang="en-US" sz="900" dirty="0"/>
          </a:p>
          <a:p>
            <a:pPr marL="571500" indent="-180000">
              <a:spcBef>
                <a:spcPts val="800"/>
              </a:spcBef>
            </a:pPr>
            <a:r>
              <a:rPr lang="en-US" sz="900" dirty="0" err="1"/>
              <a:t>Rudgley</a:t>
            </a:r>
            <a:r>
              <a:rPr lang="en-US" sz="900" dirty="0"/>
              <a:t>, R. (1993). “Reflecting on intoxication”. In </a:t>
            </a:r>
            <a:r>
              <a:rPr lang="en-US" sz="900" dirty="0" err="1"/>
              <a:t>Kolind</a:t>
            </a:r>
            <a:r>
              <a:rPr lang="en-US" sz="900" dirty="0"/>
              <a:t>, T; Thom, B &amp; Hunt, G (eds.) The Sage Handbook of Drug and Alcohol Studies. Pp. 322-336. Sage</a:t>
            </a:r>
          </a:p>
          <a:p>
            <a:pPr marL="571500" indent="-180000">
              <a:spcBef>
                <a:spcPts val="800"/>
              </a:spcBef>
            </a:pPr>
            <a:r>
              <a:rPr lang="en-US" sz="900" dirty="0"/>
              <a:t>Sandison, Ronald (2001). A Century of Psychiatry, Psychotherapy and Group Analysis. London, England: Jessica Kingsley Publishers Ltd. pp. 31–33. ISBN 978-1-85302-869-4.</a:t>
            </a:r>
          </a:p>
          <a:p>
            <a:pPr marL="571500" indent="-180000">
              <a:spcBef>
                <a:spcPts val="800"/>
              </a:spcBef>
            </a:pPr>
            <a:r>
              <a:rPr lang="en-US" sz="900" dirty="0"/>
              <a:t>Sessa, B. (2017). </a:t>
            </a:r>
            <a:r>
              <a:rPr lang="en-US" sz="900" i="1" dirty="0"/>
              <a:t>The psychedelic renaissance </a:t>
            </a:r>
            <a:r>
              <a:rPr lang="en-US" sz="900" dirty="0"/>
              <a:t>(2nd ed., p. 328). London: Muswell </a:t>
            </a:r>
            <a:r>
              <a:rPr lang="en-US" sz="900" dirty="0" err="1"/>
              <a:t>Hill.Tanne</a:t>
            </a:r>
            <a:r>
              <a:rPr lang="en-US" sz="900" dirty="0"/>
              <a:t>, J. H. (2004). Humphry Osmond. </a:t>
            </a:r>
            <a:r>
              <a:rPr lang="en-US" sz="900" i="1" dirty="0"/>
              <a:t>BMJ: British Medical Journal</a:t>
            </a:r>
            <a:r>
              <a:rPr lang="en-US" sz="900" dirty="0"/>
              <a:t>, </a:t>
            </a:r>
            <a:r>
              <a:rPr lang="en-US" sz="900" i="1" dirty="0"/>
              <a:t>328</a:t>
            </a:r>
            <a:r>
              <a:rPr lang="en-US" sz="900" dirty="0"/>
              <a:t>(7441), 713.</a:t>
            </a:r>
          </a:p>
          <a:p>
            <a:pPr marL="171450" indent="-180000">
              <a:lnSpc>
                <a:spcPct val="100000"/>
              </a:lnSpc>
              <a:spcBef>
                <a:spcPts val="800"/>
              </a:spcBef>
            </a:pPr>
            <a:endParaRPr lang="en-US" sz="900" dirty="0"/>
          </a:p>
        </p:txBody>
      </p:sp>
    </p:spTree>
    <p:extLst>
      <p:ext uri="{BB962C8B-B14F-4D97-AF65-F5344CB8AC3E}">
        <p14:creationId xmlns:p14="http://schemas.microsoft.com/office/powerpoint/2010/main" val="365168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BB4A8156-3EF6-450A-8F8D-406D11F36AA2}"/>
              </a:ext>
            </a:extLst>
          </p:cNvPr>
          <p:cNvSpPr txBox="1">
            <a:spLocks/>
          </p:cNvSpPr>
          <p:nvPr/>
        </p:nvSpPr>
        <p:spPr>
          <a:xfrm>
            <a:off x="1523999" y="1109856"/>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8800" dirty="0">
              <a:solidFill>
                <a:schemeClr val="tx1">
                  <a:lumMod val="75000"/>
                  <a:lumOff val="25000"/>
                </a:schemeClr>
              </a:solidFill>
              <a:latin typeface="Simplifica" panose="02000000000000000000" pitchFamily="2" charset="0"/>
            </a:endParaRPr>
          </a:p>
        </p:txBody>
      </p:sp>
      <p:sp>
        <p:nvSpPr>
          <p:cNvPr id="3" name="Titel 1">
            <a:extLst>
              <a:ext uri="{FF2B5EF4-FFF2-40B4-BE49-F238E27FC236}">
                <a16:creationId xmlns:a16="http://schemas.microsoft.com/office/drawing/2014/main" id="{14AFE5E0-332D-4712-81B0-5C281167E5D2}"/>
              </a:ext>
            </a:extLst>
          </p:cNvPr>
          <p:cNvSpPr>
            <a:spLocks noGrp="1"/>
          </p:cNvSpPr>
          <p:nvPr>
            <p:ph type="title"/>
          </p:nvPr>
        </p:nvSpPr>
        <p:spPr>
          <a:xfrm>
            <a:off x="3767279" y="3135449"/>
            <a:ext cx="4657440" cy="587102"/>
          </a:xfrm>
        </p:spPr>
        <p:txBody>
          <a:bodyPr>
            <a:normAutofit fontScale="90000"/>
          </a:bodyPr>
          <a:lstStyle/>
          <a:p>
            <a:pPr algn="ctr"/>
            <a:r>
              <a:rPr lang="da-DK" dirty="0">
                <a:solidFill>
                  <a:schemeClr val="bg1"/>
                </a:solidFill>
                <a:latin typeface="Simplifica" panose="02000000000000000000" pitchFamily="2" charset="0"/>
              </a:rPr>
              <a:t>But </a:t>
            </a:r>
            <a:r>
              <a:rPr lang="da-DK" dirty="0" err="1">
                <a:solidFill>
                  <a:schemeClr val="bg1"/>
                </a:solidFill>
                <a:latin typeface="Simplifica" panose="02000000000000000000" pitchFamily="2" charset="0"/>
              </a:rPr>
              <a:t>wait</a:t>
            </a:r>
            <a:r>
              <a:rPr lang="da-DK" dirty="0">
                <a:solidFill>
                  <a:schemeClr val="bg1"/>
                </a:solidFill>
                <a:latin typeface="Simplifica" panose="02000000000000000000" pitchFamily="2" charset="0"/>
              </a:rPr>
              <a:t> – </a:t>
            </a:r>
            <a:r>
              <a:rPr lang="da-DK" dirty="0" err="1">
                <a:solidFill>
                  <a:schemeClr val="bg1"/>
                </a:solidFill>
                <a:latin typeface="Simplifica" panose="02000000000000000000" pitchFamily="2" charset="0"/>
              </a:rPr>
              <a:t>there’s</a:t>
            </a:r>
            <a:r>
              <a:rPr lang="da-DK" dirty="0">
                <a:solidFill>
                  <a:schemeClr val="bg1"/>
                </a:solidFill>
                <a:latin typeface="Simplifica" panose="02000000000000000000" pitchFamily="2" charset="0"/>
              </a:rPr>
              <a:t> more!</a:t>
            </a:r>
            <a:endParaRPr lang="en-US" dirty="0">
              <a:solidFill>
                <a:schemeClr val="bg1"/>
              </a:solidFill>
            </a:endParaRPr>
          </a:p>
        </p:txBody>
      </p:sp>
    </p:spTree>
    <p:extLst>
      <p:ext uri="{BB962C8B-B14F-4D97-AF65-F5344CB8AC3E}">
        <p14:creationId xmlns:p14="http://schemas.microsoft.com/office/powerpoint/2010/main" val="2134105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BB4A8156-3EF6-450A-8F8D-406D11F36AA2}"/>
              </a:ext>
            </a:extLst>
          </p:cNvPr>
          <p:cNvSpPr txBox="1">
            <a:spLocks/>
          </p:cNvSpPr>
          <p:nvPr/>
        </p:nvSpPr>
        <p:spPr>
          <a:xfrm>
            <a:off x="1523999" y="1109856"/>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8800" dirty="0">
              <a:solidFill>
                <a:schemeClr val="tx1">
                  <a:lumMod val="75000"/>
                  <a:lumOff val="25000"/>
                </a:schemeClr>
              </a:solidFill>
              <a:latin typeface="Simplifica" panose="02000000000000000000" pitchFamily="2" charset="0"/>
            </a:endParaRPr>
          </a:p>
        </p:txBody>
      </p:sp>
      <p:pic>
        <p:nvPicPr>
          <p:cNvPr id="2" name="Illusion">
            <a:hlinkClick r:id="" action="ppaction://media"/>
            <a:extLst>
              <a:ext uri="{FF2B5EF4-FFF2-40B4-BE49-F238E27FC236}">
                <a16:creationId xmlns:a16="http://schemas.microsoft.com/office/drawing/2014/main" id="{EE03E078-BA4D-42CE-88C6-E6B06915B5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51985"/>
            <a:ext cx="12192000" cy="9144000"/>
          </a:xfrm>
          <a:prstGeom prst="rect">
            <a:avLst/>
          </a:prstGeom>
        </p:spPr>
      </p:pic>
    </p:spTree>
    <p:extLst>
      <p:ext uri="{BB962C8B-B14F-4D97-AF65-F5344CB8AC3E}">
        <p14:creationId xmlns:p14="http://schemas.microsoft.com/office/powerpoint/2010/main" val="393431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BB4A8156-3EF6-450A-8F8D-406D11F36AA2}"/>
              </a:ext>
            </a:extLst>
          </p:cNvPr>
          <p:cNvSpPr txBox="1">
            <a:spLocks/>
          </p:cNvSpPr>
          <p:nvPr/>
        </p:nvSpPr>
        <p:spPr>
          <a:xfrm>
            <a:off x="1523999" y="1109856"/>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8800" dirty="0">
              <a:solidFill>
                <a:schemeClr val="tx1">
                  <a:lumMod val="75000"/>
                  <a:lumOff val="25000"/>
                </a:schemeClr>
              </a:solidFill>
              <a:latin typeface="Simplifica" panose="02000000000000000000" pitchFamily="2" charset="0"/>
            </a:endParaRPr>
          </a:p>
        </p:txBody>
      </p:sp>
    </p:spTree>
    <p:extLst>
      <p:ext uri="{BB962C8B-B14F-4D97-AF65-F5344CB8AC3E}">
        <p14:creationId xmlns:p14="http://schemas.microsoft.com/office/powerpoint/2010/main" val="11228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277976">
            <a:off x="3744612" y="2078269"/>
            <a:ext cx="4702775" cy="3533987"/>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2747555" y="4468210"/>
            <a:ext cx="949099" cy="58710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900" dirty="0">
                <a:solidFill>
                  <a:schemeClr val="bg1">
                    <a:lumMod val="85000"/>
                  </a:schemeClr>
                </a:solidFill>
                <a:latin typeface="Simplifica" panose="02000000000000000000" pitchFamily="2" charset="0"/>
              </a:rPr>
              <a:t>LSD</a:t>
            </a:r>
            <a:endParaRPr lang="en-US" dirty="0">
              <a:solidFill>
                <a:schemeClr val="bg1">
                  <a:lumMod val="85000"/>
                </a:schemeClr>
              </a:solidFill>
            </a:endParaRPr>
          </a:p>
        </p:txBody>
      </p:sp>
      <p:sp>
        <p:nvSpPr>
          <p:cNvPr id="7" name="Titel 1">
            <a:extLst>
              <a:ext uri="{FF2B5EF4-FFF2-40B4-BE49-F238E27FC236}">
                <a16:creationId xmlns:a16="http://schemas.microsoft.com/office/drawing/2014/main" id="{30B2AC03-5990-4B30-B9FF-6F0E0B3AE818}"/>
              </a:ext>
            </a:extLst>
          </p:cNvPr>
          <p:cNvSpPr txBox="1">
            <a:spLocks/>
          </p:cNvSpPr>
          <p:nvPr/>
        </p:nvSpPr>
        <p:spPr>
          <a:xfrm>
            <a:off x="3065821" y="26047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bg1">
                    <a:lumMod val="85000"/>
                  </a:schemeClr>
                </a:solidFill>
                <a:latin typeface="Simplifica" panose="02000000000000000000" pitchFamily="2" charset="0"/>
              </a:rPr>
              <a:t>DMT</a:t>
            </a:r>
            <a:endParaRPr lang="en-US" dirty="0">
              <a:solidFill>
                <a:schemeClr val="bg1">
                  <a:lumMod val="85000"/>
                </a:schemeClr>
              </a:solidFill>
            </a:endParaRPr>
          </a:p>
        </p:txBody>
      </p:sp>
      <p:sp>
        <p:nvSpPr>
          <p:cNvPr id="9" name="Titel 1">
            <a:extLst>
              <a:ext uri="{FF2B5EF4-FFF2-40B4-BE49-F238E27FC236}">
                <a16:creationId xmlns:a16="http://schemas.microsoft.com/office/drawing/2014/main" id="{01CFC248-2B32-47DB-85E7-E788EBFFEDC6}"/>
              </a:ext>
            </a:extLst>
          </p:cNvPr>
          <p:cNvSpPr txBox="1">
            <a:spLocks/>
          </p:cNvSpPr>
          <p:nvPr/>
        </p:nvSpPr>
        <p:spPr>
          <a:xfrm>
            <a:off x="5413495" y="1572794"/>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tx1">
                    <a:lumMod val="75000"/>
                    <a:lumOff val="25000"/>
                  </a:schemeClr>
                </a:solidFill>
                <a:latin typeface="Simplifica" panose="02000000000000000000" pitchFamily="2" charset="0"/>
              </a:rPr>
              <a:t>Psilocybin</a:t>
            </a:r>
            <a:endParaRPr lang="en-US" dirty="0"/>
          </a:p>
        </p:txBody>
      </p:sp>
      <p:sp>
        <p:nvSpPr>
          <p:cNvPr id="10" name="Titel 1">
            <a:extLst>
              <a:ext uri="{FF2B5EF4-FFF2-40B4-BE49-F238E27FC236}">
                <a16:creationId xmlns:a16="http://schemas.microsoft.com/office/drawing/2014/main" id="{B49A11BC-EF66-4F99-B9F6-B8FF8F4C8B65}"/>
              </a:ext>
            </a:extLst>
          </p:cNvPr>
          <p:cNvSpPr txBox="1">
            <a:spLocks/>
          </p:cNvSpPr>
          <p:nvPr/>
        </p:nvSpPr>
        <p:spPr>
          <a:xfrm>
            <a:off x="5634876" y="5218178"/>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bg1">
                    <a:lumMod val="85000"/>
                  </a:schemeClr>
                </a:solidFill>
                <a:latin typeface="Simplifica" panose="02000000000000000000" pitchFamily="2" charset="0"/>
              </a:rPr>
              <a:t>MDMA</a:t>
            </a:r>
            <a:endParaRPr lang="en-US" dirty="0">
              <a:solidFill>
                <a:schemeClr val="bg1">
                  <a:lumMod val="85000"/>
                </a:schemeClr>
              </a:solidFill>
            </a:endParaRPr>
          </a:p>
        </p:txBody>
      </p:sp>
      <p:sp>
        <p:nvSpPr>
          <p:cNvPr id="11" name="Titel 1">
            <a:extLst>
              <a:ext uri="{FF2B5EF4-FFF2-40B4-BE49-F238E27FC236}">
                <a16:creationId xmlns:a16="http://schemas.microsoft.com/office/drawing/2014/main" id="{20D9F5E0-4479-4BF0-A181-FD2EEF150BF4}"/>
              </a:ext>
            </a:extLst>
          </p:cNvPr>
          <p:cNvSpPr txBox="1">
            <a:spLocks/>
          </p:cNvSpPr>
          <p:nvPr/>
        </p:nvSpPr>
        <p:spPr>
          <a:xfrm>
            <a:off x="8340773" y="2635635"/>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bg1">
                    <a:lumMod val="85000"/>
                  </a:schemeClr>
                </a:solidFill>
                <a:latin typeface="Simplifica" panose="02000000000000000000" pitchFamily="2" charset="0"/>
              </a:rPr>
              <a:t>Ketamine</a:t>
            </a:r>
            <a:endParaRPr lang="en-US" dirty="0">
              <a:solidFill>
                <a:schemeClr val="bg1">
                  <a:lumMod val="85000"/>
                </a:schemeClr>
              </a:solidFill>
            </a:endParaRPr>
          </a:p>
        </p:txBody>
      </p:sp>
      <p:sp>
        <p:nvSpPr>
          <p:cNvPr id="12" name="Titel 1">
            <a:extLst>
              <a:ext uri="{FF2B5EF4-FFF2-40B4-BE49-F238E27FC236}">
                <a16:creationId xmlns:a16="http://schemas.microsoft.com/office/drawing/2014/main" id="{B22AC060-87D3-4C73-9846-09ABD391B4BF}"/>
              </a:ext>
            </a:extLst>
          </p:cNvPr>
          <p:cNvSpPr txBox="1">
            <a:spLocks/>
          </p:cNvSpPr>
          <p:nvPr/>
        </p:nvSpPr>
        <p:spPr>
          <a:xfrm>
            <a:off x="8745034" y="44682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bg1">
                    <a:lumMod val="85000"/>
                  </a:schemeClr>
                </a:solidFill>
                <a:latin typeface="Simplifica" panose="02000000000000000000" pitchFamily="2" charset="0"/>
              </a:rPr>
              <a:t>Mescaline</a:t>
            </a:r>
            <a:endParaRPr lang="en-US" dirty="0">
              <a:solidFill>
                <a:schemeClr val="bg1">
                  <a:lumMod val="85000"/>
                </a:schemeClr>
              </a:solidFill>
            </a:endParaRPr>
          </a:p>
        </p:txBody>
      </p:sp>
    </p:spTree>
    <p:extLst>
      <p:ext uri="{BB962C8B-B14F-4D97-AF65-F5344CB8AC3E}">
        <p14:creationId xmlns:p14="http://schemas.microsoft.com/office/powerpoint/2010/main" val="4260234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277976">
            <a:off x="3744612" y="2078269"/>
            <a:ext cx="4702775" cy="3533987"/>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2747555" y="4468210"/>
            <a:ext cx="949099" cy="58710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sz="4900" dirty="0">
                <a:solidFill>
                  <a:schemeClr val="tx1">
                    <a:lumMod val="75000"/>
                    <a:lumOff val="25000"/>
                  </a:schemeClr>
                </a:solidFill>
                <a:latin typeface="Simplifica" panose="02000000000000000000" pitchFamily="2" charset="0"/>
              </a:rPr>
              <a:t>LSD</a:t>
            </a:r>
            <a:endParaRPr lang="en-US" dirty="0">
              <a:solidFill>
                <a:schemeClr val="tx1">
                  <a:lumMod val="75000"/>
                  <a:lumOff val="25000"/>
                </a:schemeClr>
              </a:solidFill>
            </a:endParaRPr>
          </a:p>
        </p:txBody>
      </p:sp>
      <p:sp>
        <p:nvSpPr>
          <p:cNvPr id="7" name="Titel 1">
            <a:extLst>
              <a:ext uri="{FF2B5EF4-FFF2-40B4-BE49-F238E27FC236}">
                <a16:creationId xmlns:a16="http://schemas.microsoft.com/office/drawing/2014/main" id="{30B2AC03-5990-4B30-B9FF-6F0E0B3AE818}"/>
              </a:ext>
            </a:extLst>
          </p:cNvPr>
          <p:cNvSpPr txBox="1">
            <a:spLocks/>
          </p:cNvSpPr>
          <p:nvPr/>
        </p:nvSpPr>
        <p:spPr>
          <a:xfrm>
            <a:off x="3065821" y="26047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bg1">
                    <a:lumMod val="85000"/>
                  </a:schemeClr>
                </a:solidFill>
                <a:latin typeface="Simplifica" panose="02000000000000000000" pitchFamily="2" charset="0"/>
              </a:rPr>
              <a:t>DMT</a:t>
            </a:r>
            <a:endParaRPr lang="en-US" dirty="0">
              <a:solidFill>
                <a:schemeClr val="bg1">
                  <a:lumMod val="85000"/>
                </a:schemeClr>
              </a:solidFill>
            </a:endParaRPr>
          </a:p>
        </p:txBody>
      </p:sp>
      <p:sp>
        <p:nvSpPr>
          <p:cNvPr id="9" name="Titel 1">
            <a:extLst>
              <a:ext uri="{FF2B5EF4-FFF2-40B4-BE49-F238E27FC236}">
                <a16:creationId xmlns:a16="http://schemas.microsoft.com/office/drawing/2014/main" id="{01CFC248-2B32-47DB-85E7-E788EBFFEDC6}"/>
              </a:ext>
            </a:extLst>
          </p:cNvPr>
          <p:cNvSpPr txBox="1">
            <a:spLocks/>
          </p:cNvSpPr>
          <p:nvPr/>
        </p:nvSpPr>
        <p:spPr>
          <a:xfrm>
            <a:off x="5413495" y="1572794"/>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bg1">
                    <a:lumMod val="85000"/>
                  </a:schemeClr>
                </a:solidFill>
                <a:latin typeface="Simplifica" panose="02000000000000000000" pitchFamily="2" charset="0"/>
              </a:rPr>
              <a:t>Psilocybin</a:t>
            </a:r>
            <a:endParaRPr lang="en-US" dirty="0">
              <a:solidFill>
                <a:schemeClr val="bg1">
                  <a:lumMod val="85000"/>
                </a:schemeClr>
              </a:solidFill>
            </a:endParaRPr>
          </a:p>
        </p:txBody>
      </p:sp>
      <p:sp>
        <p:nvSpPr>
          <p:cNvPr id="10" name="Titel 1">
            <a:extLst>
              <a:ext uri="{FF2B5EF4-FFF2-40B4-BE49-F238E27FC236}">
                <a16:creationId xmlns:a16="http://schemas.microsoft.com/office/drawing/2014/main" id="{B49A11BC-EF66-4F99-B9F6-B8FF8F4C8B65}"/>
              </a:ext>
            </a:extLst>
          </p:cNvPr>
          <p:cNvSpPr txBox="1">
            <a:spLocks/>
          </p:cNvSpPr>
          <p:nvPr/>
        </p:nvSpPr>
        <p:spPr>
          <a:xfrm>
            <a:off x="5634876" y="5218178"/>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a:solidFill>
                  <a:schemeClr val="bg1">
                    <a:lumMod val="85000"/>
                  </a:schemeClr>
                </a:solidFill>
                <a:latin typeface="Simplifica" panose="02000000000000000000" pitchFamily="2" charset="0"/>
              </a:rPr>
              <a:t>MDMA</a:t>
            </a:r>
            <a:endParaRPr lang="en-US" dirty="0">
              <a:solidFill>
                <a:schemeClr val="bg1">
                  <a:lumMod val="85000"/>
                </a:schemeClr>
              </a:solidFill>
            </a:endParaRPr>
          </a:p>
        </p:txBody>
      </p:sp>
      <p:sp>
        <p:nvSpPr>
          <p:cNvPr id="11" name="Titel 1">
            <a:extLst>
              <a:ext uri="{FF2B5EF4-FFF2-40B4-BE49-F238E27FC236}">
                <a16:creationId xmlns:a16="http://schemas.microsoft.com/office/drawing/2014/main" id="{20D9F5E0-4479-4BF0-A181-FD2EEF150BF4}"/>
              </a:ext>
            </a:extLst>
          </p:cNvPr>
          <p:cNvSpPr txBox="1">
            <a:spLocks/>
          </p:cNvSpPr>
          <p:nvPr/>
        </p:nvSpPr>
        <p:spPr>
          <a:xfrm>
            <a:off x="8340773" y="2635635"/>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bg1">
                    <a:lumMod val="85000"/>
                  </a:schemeClr>
                </a:solidFill>
                <a:latin typeface="Simplifica" panose="02000000000000000000" pitchFamily="2" charset="0"/>
              </a:rPr>
              <a:t>Ketamine</a:t>
            </a:r>
            <a:endParaRPr lang="en-US" dirty="0">
              <a:solidFill>
                <a:schemeClr val="bg1">
                  <a:lumMod val="85000"/>
                </a:schemeClr>
              </a:solidFill>
            </a:endParaRPr>
          </a:p>
        </p:txBody>
      </p:sp>
      <p:sp>
        <p:nvSpPr>
          <p:cNvPr id="12" name="Titel 1">
            <a:extLst>
              <a:ext uri="{FF2B5EF4-FFF2-40B4-BE49-F238E27FC236}">
                <a16:creationId xmlns:a16="http://schemas.microsoft.com/office/drawing/2014/main" id="{B22AC060-87D3-4C73-9846-09ABD391B4BF}"/>
              </a:ext>
            </a:extLst>
          </p:cNvPr>
          <p:cNvSpPr txBox="1">
            <a:spLocks/>
          </p:cNvSpPr>
          <p:nvPr/>
        </p:nvSpPr>
        <p:spPr>
          <a:xfrm>
            <a:off x="8745034" y="4468210"/>
            <a:ext cx="2347674" cy="58710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da-DK" dirty="0" err="1">
                <a:solidFill>
                  <a:schemeClr val="bg1">
                    <a:lumMod val="85000"/>
                  </a:schemeClr>
                </a:solidFill>
                <a:latin typeface="Simplifica" panose="02000000000000000000" pitchFamily="2" charset="0"/>
              </a:rPr>
              <a:t>Mescaline</a:t>
            </a:r>
            <a:endParaRPr lang="en-US" dirty="0">
              <a:solidFill>
                <a:schemeClr val="bg1">
                  <a:lumMod val="85000"/>
                </a:schemeClr>
              </a:solidFill>
            </a:endParaRPr>
          </a:p>
        </p:txBody>
      </p:sp>
    </p:spTree>
    <p:extLst>
      <p:ext uri="{BB962C8B-B14F-4D97-AF65-F5344CB8AC3E}">
        <p14:creationId xmlns:p14="http://schemas.microsoft.com/office/powerpoint/2010/main" val="311321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7">
            <a:extLst>
              <a:ext uri="{FF2B5EF4-FFF2-40B4-BE49-F238E27FC236}">
                <a16:creationId xmlns:a16="http://schemas.microsoft.com/office/drawing/2014/main" id="{9A11753F-CA51-4C86-B236-61A32C12F3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2240" y="1141895"/>
            <a:ext cx="9509760" cy="5716105"/>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000" dirty="0"/>
          </a:p>
        </p:txBody>
      </p:sp>
      <p:sp>
        <p:nvSpPr>
          <p:cNvPr id="14" name="Titel 1">
            <a:extLst>
              <a:ext uri="{FF2B5EF4-FFF2-40B4-BE49-F238E27FC236}">
                <a16:creationId xmlns:a16="http://schemas.microsoft.com/office/drawing/2014/main" id="{E5328F37-9BE9-4E40-BD49-1823B4ACB90B}"/>
              </a:ext>
            </a:extLst>
          </p:cNvPr>
          <p:cNvSpPr txBox="1">
            <a:spLocks/>
          </p:cNvSpPr>
          <p:nvPr/>
        </p:nvSpPr>
        <p:spPr>
          <a:xfrm>
            <a:off x="1315197" y="1608110"/>
            <a:ext cx="658498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200" dirty="0">
                <a:solidFill>
                  <a:schemeClr val="tx1">
                    <a:lumMod val="75000"/>
                    <a:lumOff val="25000"/>
                  </a:schemeClr>
                </a:solidFill>
                <a:latin typeface="Simplifica" panose="02000000000000000000" pitchFamily="2" charset="0"/>
              </a:rPr>
              <a:t>- </a:t>
            </a:r>
            <a:r>
              <a:rPr lang="da-DK" sz="3200" dirty="0" err="1">
                <a:solidFill>
                  <a:schemeClr val="tx1">
                    <a:lumMod val="75000"/>
                    <a:lumOff val="25000"/>
                  </a:schemeClr>
                </a:solidFill>
                <a:latin typeface="Simplifica" panose="02000000000000000000" pitchFamily="2" charset="0"/>
              </a:rPr>
              <a:t>Discovered</a:t>
            </a:r>
            <a:r>
              <a:rPr lang="da-DK" sz="3200" dirty="0">
                <a:solidFill>
                  <a:schemeClr val="tx1">
                    <a:lumMod val="75000"/>
                    <a:lumOff val="25000"/>
                  </a:schemeClr>
                </a:solidFill>
                <a:latin typeface="Simplifica" panose="02000000000000000000" pitchFamily="2" charset="0"/>
              </a:rPr>
              <a:t> by Swiss </a:t>
            </a:r>
            <a:r>
              <a:rPr lang="da-DK" sz="3200" dirty="0" err="1">
                <a:solidFill>
                  <a:schemeClr val="tx1">
                    <a:lumMod val="75000"/>
                    <a:lumOff val="25000"/>
                  </a:schemeClr>
                </a:solidFill>
                <a:latin typeface="Simplifica" panose="02000000000000000000" pitchFamily="2" charset="0"/>
              </a:rPr>
              <a:t>chemist</a:t>
            </a:r>
            <a:r>
              <a:rPr lang="da-DK" sz="3200" dirty="0">
                <a:solidFill>
                  <a:schemeClr val="tx1">
                    <a:lumMod val="75000"/>
                    <a:lumOff val="25000"/>
                  </a:schemeClr>
                </a:solidFill>
                <a:latin typeface="Simplifica" panose="02000000000000000000" pitchFamily="2" charset="0"/>
              </a:rPr>
              <a:t> Albert Hofmann in 1943</a:t>
            </a:r>
            <a:endParaRPr lang="en-US" sz="2800" dirty="0"/>
          </a:p>
        </p:txBody>
      </p:sp>
      <p:sp>
        <p:nvSpPr>
          <p:cNvPr id="16" name="Titel 1">
            <a:extLst>
              <a:ext uri="{FF2B5EF4-FFF2-40B4-BE49-F238E27FC236}">
                <a16:creationId xmlns:a16="http://schemas.microsoft.com/office/drawing/2014/main" id="{A6756B14-3E7B-4AA6-8DAA-2B94592EF460}"/>
              </a:ext>
            </a:extLst>
          </p:cNvPr>
          <p:cNvSpPr txBox="1">
            <a:spLocks/>
          </p:cNvSpPr>
          <p:nvPr/>
        </p:nvSpPr>
        <p:spPr>
          <a:xfrm>
            <a:off x="1315197" y="2214703"/>
            <a:ext cx="658498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200" dirty="0">
                <a:solidFill>
                  <a:schemeClr val="tx1">
                    <a:lumMod val="75000"/>
                    <a:lumOff val="25000"/>
                  </a:schemeClr>
                </a:solidFill>
                <a:latin typeface="Simplifica" panose="02000000000000000000" pitchFamily="2" charset="0"/>
              </a:rPr>
              <a:t>- </a:t>
            </a:r>
            <a:r>
              <a:rPr lang="da-DK" sz="3200" dirty="0" err="1">
                <a:solidFill>
                  <a:schemeClr val="tx1">
                    <a:lumMod val="75000"/>
                    <a:lumOff val="25000"/>
                  </a:schemeClr>
                </a:solidFill>
                <a:latin typeface="Simplifica" panose="02000000000000000000" pitchFamily="2" charset="0"/>
              </a:rPr>
              <a:t>Odorless</a:t>
            </a:r>
            <a:r>
              <a:rPr lang="da-DK" sz="3200" dirty="0">
                <a:solidFill>
                  <a:schemeClr val="tx1">
                    <a:lumMod val="75000"/>
                    <a:lumOff val="25000"/>
                  </a:schemeClr>
                </a:solidFill>
                <a:latin typeface="Simplifica" panose="02000000000000000000" pitchFamily="2" charset="0"/>
              </a:rPr>
              <a:t>, </a:t>
            </a:r>
            <a:r>
              <a:rPr lang="da-DK" sz="3200" dirty="0" err="1">
                <a:solidFill>
                  <a:schemeClr val="tx1">
                    <a:lumMod val="75000"/>
                    <a:lumOff val="25000"/>
                  </a:schemeClr>
                </a:solidFill>
                <a:latin typeface="Simplifica" panose="02000000000000000000" pitchFamily="2" charset="0"/>
              </a:rPr>
              <a:t>tasteless</a:t>
            </a:r>
            <a:r>
              <a:rPr lang="da-DK" sz="3200" dirty="0">
                <a:solidFill>
                  <a:schemeClr val="tx1">
                    <a:lumMod val="75000"/>
                    <a:lumOff val="25000"/>
                  </a:schemeClr>
                </a:solidFill>
                <a:latin typeface="Simplifica" panose="02000000000000000000" pitchFamily="2" charset="0"/>
              </a:rPr>
              <a:t> </a:t>
            </a:r>
            <a:r>
              <a:rPr lang="da-DK" sz="3200" dirty="0" err="1">
                <a:solidFill>
                  <a:schemeClr val="tx1">
                    <a:lumMod val="75000"/>
                    <a:lumOff val="25000"/>
                  </a:schemeClr>
                </a:solidFill>
                <a:latin typeface="Simplifica" panose="02000000000000000000" pitchFamily="2" charset="0"/>
              </a:rPr>
              <a:t>substance</a:t>
            </a:r>
            <a:r>
              <a:rPr lang="da-DK" sz="3200" dirty="0">
                <a:solidFill>
                  <a:schemeClr val="tx1">
                    <a:lumMod val="75000"/>
                    <a:lumOff val="25000"/>
                  </a:schemeClr>
                </a:solidFill>
                <a:latin typeface="Simplifica" panose="02000000000000000000" pitchFamily="2" charset="0"/>
              </a:rPr>
              <a:t> </a:t>
            </a:r>
            <a:r>
              <a:rPr lang="da-DK" sz="3200" dirty="0" err="1">
                <a:solidFill>
                  <a:schemeClr val="tx1">
                    <a:lumMod val="75000"/>
                    <a:lumOff val="25000"/>
                  </a:schemeClr>
                </a:solidFill>
                <a:latin typeface="Simplifica" panose="02000000000000000000" pitchFamily="2" charset="0"/>
              </a:rPr>
              <a:t>derived</a:t>
            </a:r>
            <a:r>
              <a:rPr lang="da-DK" sz="3200" dirty="0">
                <a:solidFill>
                  <a:schemeClr val="tx1">
                    <a:lumMod val="75000"/>
                    <a:lumOff val="25000"/>
                  </a:schemeClr>
                </a:solidFill>
                <a:latin typeface="Simplifica" panose="02000000000000000000" pitchFamily="2" charset="0"/>
              </a:rPr>
              <a:t> from </a:t>
            </a:r>
            <a:r>
              <a:rPr lang="da-DK" sz="3200" dirty="0" err="1">
                <a:solidFill>
                  <a:schemeClr val="tx1">
                    <a:lumMod val="75000"/>
                    <a:lumOff val="25000"/>
                  </a:schemeClr>
                </a:solidFill>
                <a:latin typeface="Simplifica" panose="02000000000000000000" pitchFamily="2" charset="0"/>
              </a:rPr>
              <a:t>moldy</a:t>
            </a:r>
            <a:r>
              <a:rPr lang="da-DK" sz="3200" dirty="0">
                <a:solidFill>
                  <a:schemeClr val="tx1">
                    <a:lumMod val="75000"/>
                    <a:lumOff val="25000"/>
                  </a:schemeClr>
                </a:solidFill>
                <a:latin typeface="Simplifica" panose="02000000000000000000" pitchFamily="2" charset="0"/>
              </a:rPr>
              <a:t> </a:t>
            </a:r>
            <a:r>
              <a:rPr lang="da-DK" sz="3200" dirty="0" err="1">
                <a:solidFill>
                  <a:schemeClr val="tx1">
                    <a:lumMod val="75000"/>
                    <a:lumOff val="25000"/>
                  </a:schemeClr>
                </a:solidFill>
                <a:latin typeface="Simplifica" panose="02000000000000000000" pitchFamily="2" charset="0"/>
              </a:rPr>
              <a:t>rye</a:t>
            </a:r>
            <a:endParaRPr lang="en-US" sz="2800" dirty="0"/>
          </a:p>
        </p:txBody>
      </p:sp>
      <p:sp>
        <p:nvSpPr>
          <p:cNvPr id="17" name="Titel 1">
            <a:extLst>
              <a:ext uri="{FF2B5EF4-FFF2-40B4-BE49-F238E27FC236}">
                <a16:creationId xmlns:a16="http://schemas.microsoft.com/office/drawing/2014/main" id="{F878C6B7-4FD5-4E40-A2A7-44FABB509FBE}"/>
              </a:ext>
            </a:extLst>
          </p:cNvPr>
          <p:cNvSpPr txBox="1">
            <a:spLocks/>
          </p:cNvSpPr>
          <p:nvPr/>
        </p:nvSpPr>
        <p:spPr>
          <a:xfrm>
            <a:off x="1315197" y="2808271"/>
            <a:ext cx="658498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200" dirty="0">
                <a:solidFill>
                  <a:schemeClr val="tx1">
                    <a:lumMod val="75000"/>
                    <a:lumOff val="25000"/>
                  </a:schemeClr>
                </a:solidFill>
                <a:latin typeface="Simplifica" panose="02000000000000000000" pitchFamily="2" charset="0"/>
              </a:rPr>
              <a:t>- </a:t>
            </a:r>
            <a:r>
              <a:rPr lang="da-DK" sz="3200" dirty="0" err="1">
                <a:solidFill>
                  <a:schemeClr val="tx1">
                    <a:lumMod val="75000"/>
                    <a:lumOff val="25000"/>
                  </a:schemeClr>
                </a:solidFill>
                <a:latin typeface="Simplifica" panose="02000000000000000000" pitchFamily="2" charset="0"/>
              </a:rPr>
              <a:t>Accidentally</a:t>
            </a:r>
            <a:r>
              <a:rPr lang="da-DK" sz="3200" dirty="0">
                <a:solidFill>
                  <a:schemeClr val="tx1">
                    <a:lumMod val="75000"/>
                    <a:lumOff val="25000"/>
                  </a:schemeClr>
                </a:solidFill>
                <a:latin typeface="Simplifica" panose="02000000000000000000" pitchFamily="2" charset="0"/>
              </a:rPr>
              <a:t> ingested trace </a:t>
            </a:r>
            <a:r>
              <a:rPr lang="da-DK" sz="3200" dirty="0" err="1">
                <a:solidFill>
                  <a:schemeClr val="tx1">
                    <a:lumMod val="75000"/>
                    <a:lumOff val="25000"/>
                  </a:schemeClr>
                </a:solidFill>
                <a:latin typeface="Simplifica" panose="02000000000000000000" pitchFamily="2" charset="0"/>
              </a:rPr>
              <a:t>amounts</a:t>
            </a:r>
            <a:endParaRPr lang="en-US" sz="2800" dirty="0"/>
          </a:p>
        </p:txBody>
      </p:sp>
    </p:spTree>
    <p:extLst>
      <p:ext uri="{BB962C8B-B14F-4D97-AF65-F5344CB8AC3E}">
        <p14:creationId xmlns:p14="http://schemas.microsoft.com/office/powerpoint/2010/main" val="128918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lede 8">
            <a:extLst>
              <a:ext uri="{FF2B5EF4-FFF2-40B4-BE49-F238E27FC236}">
                <a16:creationId xmlns:a16="http://schemas.microsoft.com/office/drawing/2014/main" id="{8244C1B3-9DBF-4CD9-973B-9E2F827891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6869340">
            <a:off x="2185160" y="-1743849"/>
            <a:ext cx="8976617" cy="8415580"/>
          </a:xfrm>
          <a:prstGeom prst="rect">
            <a:avLst/>
          </a:prstGeom>
        </p:spPr>
      </p:pic>
      <p:pic>
        <p:nvPicPr>
          <p:cNvPr id="8" name="Billede 7">
            <a:extLst>
              <a:ext uri="{FF2B5EF4-FFF2-40B4-BE49-F238E27FC236}">
                <a16:creationId xmlns:a16="http://schemas.microsoft.com/office/drawing/2014/main" id="{9A11753F-CA51-4C86-B236-61A32C12F3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3330" y="845401"/>
            <a:ext cx="10003030" cy="6012599"/>
          </a:xfrm>
          <a:prstGeom prst="rect">
            <a:avLst/>
          </a:prstGeom>
        </p:spPr>
      </p:pic>
      <p:pic>
        <p:nvPicPr>
          <p:cNvPr id="5" name="Billede 4">
            <a:extLst>
              <a:ext uri="{FF2B5EF4-FFF2-40B4-BE49-F238E27FC236}">
                <a16:creationId xmlns:a16="http://schemas.microsoft.com/office/drawing/2014/main" id="{EFCBC3D8-83BF-4E4A-B9BC-729D3D120ED4}"/>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rot="1277976">
            <a:off x="133846" y="508446"/>
            <a:ext cx="1369997" cy="1029510"/>
          </a:xfrm>
          <a:prstGeom prst="rect">
            <a:avLst/>
          </a:prstGeom>
        </p:spPr>
      </p:pic>
      <p:sp>
        <p:nvSpPr>
          <p:cNvPr id="4" name="Titel 1">
            <a:extLst>
              <a:ext uri="{FF2B5EF4-FFF2-40B4-BE49-F238E27FC236}">
                <a16:creationId xmlns:a16="http://schemas.microsoft.com/office/drawing/2014/main" id="{48166E79-8133-49B4-BC3A-E5021031E11B}"/>
              </a:ext>
            </a:extLst>
          </p:cNvPr>
          <p:cNvSpPr txBox="1">
            <a:spLocks/>
          </p:cNvSpPr>
          <p:nvPr/>
        </p:nvSpPr>
        <p:spPr>
          <a:xfrm>
            <a:off x="1505697" y="363062"/>
            <a:ext cx="1414355"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5400" dirty="0">
                <a:solidFill>
                  <a:schemeClr val="tx1">
                    <a:lumMod val="75000"/>
                    <a:lumOff val="25000"/>
                  </a:schemeClr>
                </a:solidFill>
                <a:latin typeface="Simplifica" panose="02000000000000000000" pitchFamily="2" charset="0"/>
              </a:rPr>
              <a:t>LSD</a:t>
            </a:r>
            <a:endParaRPr lang="en-US" sz="4800" dirty="0"/>
          </a:p>
        </p:txBody>
      </p:sp>
      <p:sp>
        <p:nvSpPr>
          <p:cNvPr id="13" name="Titel 1">
            <a:extLst>
              <a:ext uri="{FF2B5EF4-FFF2-40B4-BE49-F238E27FC236}">
                <a16:creationId xmlns:a16="http://schemas.microsoft.com/office/drawing/2014/main" id="{2CA32097-13C4-4232-B0A7-7D8D5EDB5A0E}"/>
              </a:ext>
            </a:extLst>
          </p:cNvPr>
          <p:cNvSpPr txBox="1">
            <a:spLocks/>
          </p:cNvSpPr>
          <p:nvPr/>
        </p:nvSpPr>
        <p:spPr>
          <a:xfrm>
            <a:off x="1505697" y="775114"/>
            <a:ext cx="4043936" cy="8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400" dirty="0" err="1">
                <a:solidFill>
                  <a:schemeClr val="tx1">
                    <a:lumMod val="75000"/>
                    <a:lumOff val="25000"/>
                  </a:schemeClr>
                </a:solidFill>
                <a:latin typeface="Simplifica" panose="02000000000000000000" pitchFamily="2" charset="0"/>
              </a:rPr>
              <a:t>Lysergic</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Acid</a:t>
            </a:r>
            <a:r>
              <a:rPr lang="da-DK" sz="2400" dirty="0">
                <a:solidFill>
                  <a:schemeClr val="tx1">
                    <a:lumMod val="75000"/>
                    <a:lumOff val="25000"/>
                  </a:schemeClr>
                </a:solidFill>
                <a:latin typeface="Simplifica" panose="02000000000000000000" pitchFamily="2" charset="0"/>
              </a:rPr>
              <a:t> </a:t>
            </a:r>
            <a:r>
              <a:rPr lang="da-DK" sz="2400" dirty="0" err="1">
                <a:solidFill>
                  <a:schemeClr val="tx1">
                    <a:lumMod val="75000"/>
                    <a:lumOff val="25000"/>
                  </a:schemeClr>
                </a:solidFill>
                <a:latin typeface="Simplifica" panose="02000000000000000000" pitchFamily="2" charset="0"/>
              </a:rPr>
              <a:t>Diethylamide</a:t>
            </a:r>
            <a:endParaRPr lang="en-US" sz="2000" dirty="0"/>
          </a:p>
        </p:txBody>
      </p:sp>
      <p:sp>
        <p:nvSpPr>
          <p:cNvPr id="7" name="Titel 1">
            <a:extLst>
              <a:ext uri="{FF2B5EF4-FFF2-40B4-BE49-F238E27FC236}">
                <a16:creationId xmlns:a16="http://schemas.microsoft.com/office/drawing/2014/main" id="{1BC960C8-2DE7-4808-A7A1-AD15477BC512}"/>
              </a:ext>
            </a:extLst>
          </p:cNvPr>
          <p:cNvSpPr txBox="1">
            <a:spLocks/>
          </p:cNvSpPr>
          <p:nvPr/>
        </p:nvSpPr>
        <p:spPr>
          <a:xfrm>
            <a:off x="1424544" y="1819896"/>
            <a:ext cx="2698842" cy="12880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“250 micrograms </a:t>
            </a:r>
          </a:p>
          <a:p>
            <a:r>
              <a:rPr lang="en-US" sz="2400" i="1" dirty="0"/>
              <a:t>should be enough!”</a:t>
            </a:r>
            <a:endParaRPr lang="en-US" sz="900" dirty="0"/>
          </a:p>
        </p:txBody>
      </p:sp>
    </p:spTree>
    <p:extLst>
      <p:ext uri="{BB962C8B-B14F-4D97-AF65-F5344CB8AC3E}">
        <p14:creationId xmlns:p14="http://schemas.microsoft.com/office/powerpoint/2010/main" val="1217410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2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0" fill="hold"/>
                                        <p:tgtEl>
                                          <p:spTgt spid="9"/>
                                        </p:tgtEl>
                                        <p:attrNameLst>
                                          <p:attrName>ppt_w</p:attrName>
                                        </p:attrNameLst>
                                      </p:cBhvr>
                                      <p:tavLst>
                                        <p:tav tm="0">
                                          <p:val>
                                            <p:fltVal val="0"/>
                                          </p:val>
                                        </p:tav>
                                        <p:tav tm="100000">
                                          <p:val>
                                            <p:strVal val="#ppt_w"/>
                                          </p:val>
                                        </p:tav>
                                      </p:tavLst>
                                    </p:anim>
                                    <p:anim calcmode="lin" valueType="num">
                                      <p:cBhvr>
                                        <p:cTn id="12" dur="10000" fill="hold"/>
                                        <p:tgtEl>
                                          <p:spTgt spid="9"/>
                                        </p:tgtEl>
                                        <p:attrNameLst>
                                          <p:attrName>ppt_h</p:attrName>
                                        </p:attrNameLst>
                                      </p:cBhvr>
                                      <p:tavLst>
                                        <p:tav tm="0">
                                          <p:val>
                                            <p:fltVal val="0"/>
                                          </p:val>
                                        </p:tav>
                                        <p:tav tm="100000">
                                          <p:val>
                                            <p:strVal val="#ppt_h"/>
                                          </p:val>
                                        </p:tav>
                                      </p:tavLst>
                                    </p:anim>
                                    <p:animEffect transition="in" filter="fade">
                                      <p:cBhvr>
                                        <p:cTn id="13" dur="10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2339</Words>
  <Application>Microsoft Office PowerPoint</Application>
  <PresentationFormat>Widescreen</PresentationFormat>
  <Paragraphs>266</Paragraphs>
  <Slides>59</Slides>
  <Notes>0</Notes>
  <HiddenSlides>0</HiddenSlides>
  <MMClips>1</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59</vt:i4>
      </vt:variant>
    </vt:vector>
  </HeadingPairs>
  <TitlesOfParts>
    <vt:vector size="64" baseType="lpstr">
      <vt:lpstr>Arial</vt:lpstr>
      <vt:lpstr>Calibri</vt:lpstr>
      <vt:lpstr>Calibri Light</vt:lpstr>
      <vt:lpstr>Simplifica</vt:lpstr>
      <vt:lpstr>Office-tema</vt:lpstr>
      <vt:lpstr>Psychedelic Crash Course</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35 years later. . .</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But wait – there’s more!</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Psychedelic Crash Course</dc:title>
  <dc:creator>Lasse Damgaard Elholm</dc:creator>
  <cp:lastModifiedBy>Lasse Damgaard Elholm</cp:lastModifiedBy>
  <cp:revision>14</cp:revision>
  <dcterms:created xsi:type="dcterms:W3CDTF">2020-02-18T14:50:31Z</dcterms:created>
  <dcterms:modified xsi:type="dcterms:W3CDTF">2020-02-18T18:16:05Z</dcterms:modified>
</cp:coreProperties>
</file>